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3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59" r:id="rId2"/>
    <p:sldMasterId id="2147483665" r:id="rId3"/>
    <p:sldMasterId id="2147483673" r:id="rId4"/>
  </p:sldMasterIdLst>
  <p:notesMasterIdLst>
    <p:notesMasterId r:id="rId98"/>
  </p:notesMasterIdLst>
  <p:sldIdLst>
    <p:sldId id="257" r:id="rId5"/>
    <p:sldId id="4954" r:id="rId6"/>
    <p:sldId id="258" r:id="rId7"/>
    <p:sldId id="260" r:id="rId8"/>
    <p:sldId id="302" r:id="rId9"/>
    <p:sldId id="4949" r:id="rId10"/>
    <p:sldId id="2076137159" r:id="rId11"/>
    <p:sldId id="2076137120" r:id="rId12"/>
    <p:sldId id="5079" r:id="rId13"/>
    <p:sldId id="5080" r:id="rId14"/>
    <p:sldId id="2076137128" r:id="rId15"/>
    <p:sldId id="2076137150" r:id="rId16"/>
    <p:sldId id="5018" r:id="rId17"/>
    <p:sldId id="2076137127" r:id="rId18"/>
    <p:sldId id="4989" r:id="rId19"/>
    <p:sldId id="2076137170" r:id="rId20"/>
    <p:sldId id="303" r:id="rId21"/>
    <p:sldId id="2076137137" r:id="rId22"/>
    <p:sldId id="2076137153" r:id="rId23"/>
    <p:sldId id="2076137154" r:id="rId24"/>
    <p:sldId id="2076137149" r:id="rId25"/>
    <p:sldId id="2076137152" r:id="rId26"/>
    <p:sldId id="1893" r:id="rId27"/>
    <p:sldId id="1942" r:id="rId28"/>
    <p:sldId id="1941" r:id="rId29"/>
    <p:sldId id="2076137162" r:id="rId30"/>
    <p:sldId id="2076137167" r:id="rId31"/>
    <p:sldId id="2076137168" r:id="rId32"/>
    <p:sldId id="2076137169" r:id="rId33"/>
    <p:sldId id="2076137161" r:id="rId34"/>
    <p:sldId id="2076137138" r:id="rId35"/>
    <p:sldId id="2076137126" r:id="rId36"/>
    <p:sldId id="2076137139" r:id="rId37"/>
    <p:sldId id="2076137141" r:id="rId38"/>
    <p:sldId id="2076137155" r:id="rId39"/>
    <p:sldId id="2076137156" r:id="rId40"/>
    <p:sldId id="1905" r:id="rId41"/>
    <p:sldId id="2076137157" r:id="rId42"/>
    <p:sldId id="2076137160" r:id="rId43"/>
    <p:sldId id="2076137124" r:id="rId44"/>
    <p:sldId id="2076137125" r:id="rId45"/>
    <p:sldId id="2076137129" r:id="rId46"/>
    <p:sldId id="2076137163" r:id="rId47"/>
    <p:sldId id="2611" r:id="rId48"/>
    <p:sldId id="2076137142" r:id="rId49"/>
    <p:sldId id="2595" r:id="rId50"/>
    <p:sldId id="2076137165" r:id="rId51"/>
    <p:sldId id="2599" r:id="rId52"/>
    <p:sldId id="2610" r:id="rId53"/>
    <p:sldId id="2614" r:id="rId54"/>
    <p:sldId id="1956" r:id="rId55"/>
    <p:sldId id="2619" r:id="rId56"/>
    <p:sldId id="290" r:id="rId57"/>
    <p:sldId id="261" r:id="rId58"/>
    <p:sldId id="262" r:id="rId59"/>
    <p:sldId id="2076137164" r:id="rId60"/>
    <p:sldId id="1488" r:id="rId61"/>
    <p:sldId id="1478" r:id="rId62"/>
    <p:sldId id="1482" r:id="rId63"/>
    <p:sldId id="1483" r:id="rId64"/>
    <p:sldId id="1945" r:id="rId65"/>
    <p:sldId id="2076137076" r:id="rId66"/>
    <p:sldId id="2076137078" r:id="rId67"/>
    <p:sldId id="2076137151" r:id="rId68"/>
    <p:sldId id="2076137079" r:id="rId69"/>
    <p:sldId id="2076137080" r:id="rId70"/>
    <p:sldId id="2076137081" r:id="rId71"/>
    <p:sldId id="2076137082" r:id="rId72"/>
    <p:sldId id="2076137083" r:id="rId73"/>
    <p:sldId id="2076137084" r:id="rId74"/>
    <p:sldId id="2076137085" r:id="rId75"/>
    <p:sldId id="2076137086" r:id="rId76"/>
    <p:sldId id="2076137087" r:id="rId77"/>
    <p:sldId id="2076137088" r:id="rId78"/>
    <p:sldId id="2076137089" r:id="rId79"/>
    <p:sldId id="2076137090" r:id="rId80"/>
    <p:sldId id="2076137091" r:id="rId81"/>
    <p:sldId id="2076137092" r:id="rId82"/>
    <p:sldId id="2076137093" r:id="rId83"/>
    <p:sldId id="2076137094" r:id="rId84"/>
    <p:sldId id="2076137095" r:id="rId85"/>
    <p:sldId id="2076137096" r:id="rId86"/>
    <p:sldId id="2076137097" r:id="rId87"/>
    <p:sldId id="5031" r:id="rId88"/>
    <p:sldId id="4926" r:id="rId89"/>
    <p:sldId id="5042" r:id="rId90"/>
    <p:sldId id="4928" r:id="rId91"/>
    <p:sldId id="5043" r:id="rId92"/>
    <p:sldId id="4929" r:id="rId93"/>
    <p:sldId id="4930" r:id="rId94"/>
    <p:sldId id="4931" r:id="rId95"/>
    <p:sldId id="4932" r:id="rId96"/>
    <p:sldId id="4956" r:id="rId97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C23B0C84-3715-4825-B31F-D9CFC72C3F79}">
          <p14:sldIdLst>
            <p14:sldId id="257"/>
            <p14:sldId id="4954"/>
            <p14:sldId id="258"/>
            <p14:sldId id="260"/>
            <p14:sldId id="302"/>
            <p14:sldId id="4949"/>
            <p14:sldId id="2076137159"/>
            <p14:sldId id="2076137120"/>
            <p14:sldId id="5079"/>
            <p14:sldId id="5080"/>
            <p14:sldId id="2076137128"/>
            <p14:sldId id="2076137150"/>
            <p14:sldId id="5018"/>
            <p14:sldId id="2076137127"/>
            <p14:sldId id="4989"/>
            <p14:sldId id="2076137170"/>
            <p14:sldId id="303"/>
          </p14:sldIdLst>
        </p14:section>
        <p14:section name="SOURCE CONTROL AND SRE" id="{82128640-D2B9-4BBD-B7AB-97C1533D000B}">
          <p14:sldIdLst>
            <p14:sldId id="2076137137"/>
            <p14:sldId id="2076137153"/>
            <p14:sldId id="2076137154"/>
            <p14:sldId id="2076137149"/>
            <p14:sldId id="2076137152"/>
            <p14:sldId id="1893"/>
            <p14:sldId id="1942"/>
            <p14:sldId id="1941"/>
            <p14:sldId id="2076137162"/>
            <p14:sldId id="2076137167"/>
            <p14:sldId id="2076137168"/>
            <p14:sldId id="2076137169"/>
            <p14:sldId id="2076137161"/>
            <p14:sldId id="2076137138"/>
            <p14:sldId id="2076137126"/>
            <p14:sldId id="2076137139"/>
            <p14:sldId id="2076137141"/>
            <p14:sldId id="2076137155"/>
            <p14:sldId id="2076137156"/>
            <p14:sldId id="1905"/>
            <p14:sldId id="2076137157"/>
            <p14:sldId id="2076137160"/>
            <p14:sldId id="2076137124"/>
            <p14:sldId id="2076137125"/>
            <p14:sldId id="2076137129"/>
          </p14:sldIdLst>
        </p14:section>
        <p14:section name="BUILD AUTOMATION" id="{0DB6C62C-7B64-4793-ABEF-84AE5F40E150}">
          <p14:sldIdLst>
            <p14:sldId id="2076137163"/>
            <p14:sldId id="2611"/>
            <p14:sldId id="2076137142"/>
            <p14:sldId id="2595"/>
            <p14:sldId id="2076137165"/>
            <p14:sldId id="2599"/>
            <p14:sldId id="2610"/>
            <p14:sldId id="2614"/>
            <p14:sldId id="1956"/>
            <p14:sldId id="2619"/>
            <p14:sldId id="290"/>
            <p14:sldId id="261"/>
            <p14:sldId id="262"/>
          </p14:sldIdLst>
        </p14:section>
        <p14:section name="DEPENDENCY MGMT" id="{9304E246-3A09-4E0E-9356-E612A6C49EBF}">
          <p14:sldIdLst>
            <p14:sldId id="2076137164"/>
            <p14:sldId id="1488"/>
            <p14:sldId id="1478"/>
            <p14:sldId id="1482"/>
            <p14:sldId id="1483"/>
            <p14:sldId id="1945"/>
          </p14:sldIdLst>
        </p14:section>
        <p14:section name="AZ-400 EXAM STRATEGY" id="{5F8DF27E-A1BC-43EC-B8B6-91592F49A686}">
          <p14:sldIdLst>
            <p14:sldId id="2076137076"/>
            <p14:sldId id="2076137078"/>
            <p14:sldId id="2076137151"/>
            <p14:sldId id="2076137079"/>
            <p14:sldId id="2076137080"/>
            <p14:sldId id="2076137081"/>
            <p14:sldId id="2076137082"/>
            <p14:sldId id="2076137083"/>
            <p14:sldId id="2076137084"/>
            <p14:sldId id="2076137085"/>
            <p14:sldId id="2076137086"/>
            <p14:sldId id="2076137087"/>
            <p14:sldId id="2076137088"/>
            <p14:sldId id="2076137089"/>
            <p14:sldId id="2076137090"/>
            <p14:sldId id="2076137091"/>
            <p14:sldId id="2076137092"/>
            <p14:sldId id="2076137093"/>
            <p14:sldId id="2076137094"/>
            <p14:sldId id="2076137095"/>
            <p14:sldId id="2076137096"/>
            <p14:sldId id="2076137097"/>
            <p14:sldId id="5031"/>
            <p14:sldId id="4926"/>
            <p14:sldId id="5042"/>
            <p14:sldId id="4928"/>
            <p14:sldId id="5043"/>
            <p14:sldId id="4929"/>
            <p14:sldId id="4930"/>
            <p14:sldId id="4931"/>
            <p14:sldId id="4932"/>
            <p14:sldId id="495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E4D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21557" autoAdjust="0"/>
    <p:restoredTop sz="95256" autoAdjust="0"/>
  </p:normalViewPr>
  <p:slideViewPr>
    <p:cSldViewPr snapToGrid="0" snapToObjects="1">
      <p:cViewPr varScale="1">
        <p:scale>
          <a:sx n="150" d="100"/>
          <a:sy n="150" d="100"/>
        </p:scale>
        <p:origin x="132" y="16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76" Type="http://schemas.openxmlformats.org/officeDocument/2006/relationships/slide" Target="slides/slide72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97" Type="http://schemas.openxmlformats.org/officeDocument/2006/relationships/slide" Target="slides/slide93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87" Type="http://schemas.openxmlformats.org/officeDocument/2006/relationships/slide" Target="slides/slide83.xml"/><Relationship Id="rId102" Type="http://schemas.openxmlformats.org/officeDocument/2006/relationships/tableStyles" Target="tableStyle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100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93" Type="http://schemas.openxmlformats.org/officeDocument/2006/relationships/slide" Target="slides/slide89.xml"/><Relationship Id="rId98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slide" Target="slides/slide90.xml"/><Relationship Id="rId99" Type="http://schemas.openxmlformats.org/officeDocument/2006/relationships/presProps" Target="presProps.xml"/><Relationship Id="rId101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A77DA4-1661-45EF-A9F3-8EC09FB0B812}" type="datetimeFigureOut">
              <a:rPr lang="en-US" smtClean="0"/>
              <a:t>7/1/2021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FD80BB-7EA4-42A6-9C95-4ACF2E12C0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1105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3982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7/1/2021 7:25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73831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7/1/2021 7:25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89685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7/1/2021 7:25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22616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7/1/2021 7:25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95832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7/1/2021 7:25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59942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7/1/2021 7:25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81319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7/1/2021 7:25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26428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7/1/2021 7:25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39765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7/1/2021 7:25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5284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19146B-24F9-441E-A368-DB3B5A84C1D4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7/1/2021 7:25 AM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228519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5000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r>
              <a:rPr lang="en-US" sz="900" dirty="0">
                <a:solidFill>
                  <a:schemeClr val="tx1"/>
                </a:solidFill>
              </a:rPr>
              <a:t>Benefits include: Reusability, traceability, manageability, efficiency, collaboration, and learning</a:t>
            </a:r>
          </a:p>
          <a:p>
            <a:endParaRPr lang="en-US" b="0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7/1/2021 7:25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2553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882" b="0" i="0" u="none" strike="noStrike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A </a:t>
            </a:r>
            <a:r>
              <a:rPr lang="en-US" sz="882" b="1" i="0" u="none" strike="noStrike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greenfield project</a:t>
            </a:r>
            <a:r>
              <a:rPr lang="en-US" sz="882" b="0" i="0" u="none" strike="noStrike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is one that lacks constraints imposed by prior work.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7/1/2021 7:25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76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Cover the software examples shown in the student materials. </a:t>
            </a:r>
          </a:p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1269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19146B-24F9-441E-A368-DB3B5A84C1D4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7/1/2021 7:25 AM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56889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7/1/2021 7:25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529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7/1/2021 7:25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46888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7/1/2021 7:25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46377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5E3EC92-0BF8-B04C-BDA1-D36DC16EC2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36832" y="1597819"/>
            <a:ext cx="4975394" cy="110251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Lesson #: Lesson Name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36831" y="2788538"/>
            <a:ext cx="4975395" cy="1314450"/>
          </a:xfrm>
        </p:spPr>
        <p:txBody>
          <a:bodyPr>
            <a:normAutofit/>
          </a:bodyPr>
          <a:lstStyle>
            <a:lvl1pPr marL="685800" indent="-630936" algn="l">
              <a:buNone/>
              <a:tabLst>
                <a:tab pos="574675" algn="l"/>
              </a:tabLst>
              <a:defRPr sz="2800" b="0" baseline="0">
                <a:solidFill>
                  <a:srgbClr val="0000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#.# 	Learning objective or      Sub-lesson Title</a:t>
            </a:r>
          </a:p>
        </p:txBody>
      </p:sp>
    </p:spTree>
    <p:extLst>
      <p:ext uri="{BB962C8B-B14F-4D97-AF65-F5344CB8AC3E}">
        <p14:creationId xmlns:p14="http://schemas.microsoft.com/office/powerpoint/2010/main" val="31282576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2270E26-89BA-4369-9EF4-1B9EBAA3D00B}"/>
              </a:ext>
            </a:extLst>
          </p:cNvPr>
          <p:cNvSpPr/>
          <p:nvPr userDrawn="1"/>
        </p:nvSpPr>
        <p:spPr bwMode="auto">
          <a:xfrm>
            <a:off x="4000500" y="0"/>
            <a:ext cx="5143500" cy="5143500"/>
          </a:xfrm>
          <a:prstGeom prst="rect">
            <a:avLst/>
          </a:prstGeom>
          <a:solidFill>
            <a:srgbClr val="D2D2D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699354" fontAlgn="base">
              <a:spcBef>
                <a:spcPct val="0"/>
              </a:spcBef>
              <a:spcAft>
                <a:spcPct val="0"/>
              </a:spcAft>
            </a:pPr>
            <a:endParaRPr lang="en-US" sz="15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1198" y="1819156"/>
            <a:ext cx="3125915" cy="830997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6532" y="2971800"/>
            <a:ext cx="3123437" cy="230833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5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9" name="MS logo gray - EMF" descr="Microsoft logo, gray text version">
            <a:extLst>
              <a:ext uri="{FF2B5EF4-FFF2-40B4-BE49-F238E27FC236}">
                <a16:creationId xmlns:a16="http://schemas.microsoft.com/office/drawing/2014/main" id="{D03FE64B-525F-4B73-8C45-B4BC3BAD6A2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38150" y="439341"/>
            <a:ext cx="1024830" cy="2194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964678-FE6C-4226-A11B-8D452DA7808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688069" y="600075"/>
            <a:ext cx="3768364" cy="394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8206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38150" y="439341"/>
            <a:ext cx="1024830" cy="21945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1198" y="1819156"/>
            <a:ext cx="3125915" cy="830997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6532" y="2971800"/>
            <a:ext cx="3123437" cy="230833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5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D026004-6E63-4034-A1B0-34BE8CEF3D76}"/>
              </a:ext>
            </a:extLst>
          </p:cNvPr>
          <p:cNvSpPr/>
          <p:nvPr userDrawn="1"/>
        </p:nvSpPr>
        <p:spPr bwMode="auto">
          <a:xfrm>
            <a:off x="4000500" y="0"/>
            <a:ext cx="5143500" cy="5143500"/>
          </a:xfrm>
          <a:prstGeom prst="rect">
            <a:avLst/>
          </a:prstGeom>
          <a:solidFill>
            <a:srgbClr val="00BCF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699354" fontAlgn="base">
              <a:spcBef>
                <a:spcPct val="0"/>
              </a:spcBef>
              <a:spcAft>
                <a:spcPct val="0"/>
              </a:spcAft>
            </a:pPr>
            <a:endParaRPr lang="en-US" sz="1500" dirty="0">
              <a:solidFill>
                <a:srgbClr val="00240D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FC1A9B4-AD16-4E53-919C-38204BAF9E3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688069" y="600075"/>
            <a:ext cx="3768364" cy="394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922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D3453B0B-33DE-4ED0-A610-D76D0E610F6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38150" y="439341"/>
            <a:ext cx="1024830" cy="219456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38150" y="2234833"/>
            <a:ext cx="6858000" cy="415499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2700" spc="-3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150" y="2971800"/>
            <a:ext cx="6858000" cy="230833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5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2998912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39793" y="1075778"/>
            <a:ext cx="8263890" cy="1209562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171450" indent="0">
              <a:buNone/>
              <a:defRPr/>
            </a:lvl2pPr>
            <a:lvl3pPr marL="342900" indent="0">
              <a:buNone/>
              <a:defRPr/>
            </a:lvl3pPr>
            <a:lvl4pPr marL="51435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28930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38150" y="1076623"/>
            <a:ext cx="8263890" cy="120956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959387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3823434-19E5-7244-957A-48409271A87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8620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6839712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688605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2270E26-89BA-4369-9EF4-1B9EBAA3D00B}"/>
              </a:ext>
            </a:extLst>
          </p:cNvPr>
          <p:cNvSpPr/>
          <p:nvPr userDrawn="1"/>
        </p:nvSpPr>
        <p:spPr bwMode="auto">
          <a:xfrm>
            <a:off x="4000500" y="0"/>
            <a:ext cx="5143500" cy="5143500"/>
          </a:xfrm>
          <a:prstGeom prst="rect">
            <a:avLst/>
          </a:prstGeom>
          <a:solidFill>
            <a:srgbClr val="D2D2D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699354" fontAlgn="base">
              <a:spcBef>
                <a:spcPct val="0"/>
              </a:spcBef>
              <a:spcAft>
                <a:spcPct val="0"/>
              </a:spcAft>
            </a:pPr>
            <a:endParaRPr lang="en-US" sz="15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1198" y="1819156"/>
            <a:ext cx="3125915" cy="830997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6532" y="2971800"/>
            <a:ext cx="3123437" cy="230833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5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9" name="MS logo gray - EMF" descr="Microsoft logo, gray text version">
            <a:extLst>
              <a:ext uri="{FF2B5EF4-FFF2-40B4-BE49-F238E27FC236}">
                <a16:creationId xmlns:a16="http://schemas.microsoft.com/office/drawing/2014/main" id="{D03FE64B-525F-4B73-8C45-B4BC3BAD6A2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38150" y="439341"/>
            <a:ext cx="1024830" cy="2194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964678-FE6C-4226-A11B-8D452DA7808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688069" y="600075"/>
            <a:ext cx="3768364" cy="394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7150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38150" y="439341"/>
            <a:ext cx="1024830" cy="21945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1198" y="1819156"/>
            <a:ext cx="3125915" cy="830997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6532" y="2971800"/>
            <a:ext cx="3123437" cy="230833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5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D026004-6E63-4034-A1B0-34BE8CEF3D76}"/>
              </a:ext>
            </a:extLst>
          </p:cNvPr>
          <p:cNvSpPr/>
          <p:nvPr userDrawn="1"/>
        </p:nvSpPr>
        <p:spPr bwMode="auto">
          <a:xfrm>
            <a:off x="4000500" y="0"/>
            <a:ext cx="5143500" cy="5143500"/>
          </a:xfrm>
          <a:prstGeom prst="rect">
            <a:avLst/>
          </a:prstGeom>
          <a:solidFill>
            <a:srgbClr val="00BCF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699354" fontAlgn="base">
              <a:spcBef>
                <a:spcPct val="0"/>
              </a:spcBef>
              <a:spcAft>
                <a:spcPct val="0"/>
              </a:spcAft>
            </a:pPr>
            <a:endParaRPr lang="en-US" sz="1500" dirty="0">
              <a:solidFill>
                <a:srgbClr val="00240D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FC1A9B4-AD16-4E53-919C-38204BAF9E3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688069" y="600075"/>
            <a:ext cx="3768364" cy="394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515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D3453B0B-33DE-4ED0-A610-D76D0E610F6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38150" y="439341"/>
            <a:ext cx="1024830" cy="219456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38150" y="2234833"/>
            <a:ext cx="6858000" cy="415499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2700" spc="-3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150" y="2971800"/>
            <a:ext cx="6858000" cy="230833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5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13638459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39793" y="1075778"/>
            <a:ext cx="8263890" cy="1209562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171450" indent="0">
              <a:buNone/>
              <a:defRPr/>
            </a:lvl2pPr>
            <a:lvl3pPr marL="342900" indent="0">
              <a:buNone/>
              <a:defRPr/>
            </a:lvl3pPr>
            <a:lvl4pPr marL="51435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27890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3823434-19E5-7244-957A-48409271A87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8620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6839712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4277793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38150" y="1076623"/>
            <a:ext cx="8263890" cy="120956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980408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8912" y="2276856"/>
            <a:ext cx="6858000" cy="373949"/>
          </a:xfrm>
          <a:noFill/>
        </p:spPr>
        <p:txBody>
          <a:bodyPr lIns="0" tIns="0" rIns="0" bIns="0" anchor="b" anchorCtr="0">
            <a:spAutoFit/>
          </a:bodyPr>
          <a:lstStyle>
            <a:lvl1pPr algn="l" defTabSz="69955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00" b="0" kern="1200" cap="none" spc="-38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9F059F-BD0F-4211-86F6-E960C3EC183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08019" y="2923863"/>
            <a:ext cx="1699022" cy="1777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9786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2270E26-89BA-4369-9EF4-1B9EBAA3D00B}"/>
              </a:ext>
            </a:extLst>
          </p:cNvPr>
          <p:cNvSpPr/>
          <p:nvPr userDrawn="1"/>
        </p:nvSpPr>
        <p:spPr bwMode="auto">
          <a:xfrm>
            <a:off x="4000500" y="0"/>
            <a:ext cx="5143500" cy="5143500"/>
          </a:xfrm>
          <a:prstGeom prst="rect">
            <a:avLst/>
          </a:prstGeom>
          <a:solidFill>
            <a:srgbClr val="D2D2D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69935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1198" y="1819156"/>
            <a:ext cx="3125915" cy="830997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6532" y="2971800"/>
            <a:ext cx="3123437" cy="230833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5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9" name="MS logo gray - EMF" descr="Microsoft logo, gray text version">
            <a:extLst>
              <a:ext uri="{FF2B5EF4-FFF2-40B4-BE49-F238E27FC236}">
                <a16:creationId xmlns:a16="http://schemas.microsoft.com/office/drawing/2014/main" id="{D03FE64B-525F-4B73-8C45-B4BC3BAD6A2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38150" y="439341"/>
            <a:ext cx="1024830" cy="2194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964678-FE6C-4226-A11B-8D452DA7808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688069" y="600075"/>
            <a:ext cx="3768364" cy="394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9645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38150" y="439341"/>
            <a:ext cx="1024830" cy="21945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1198" y="1819156"/>
            <a:ext cx="3125915" cy="830997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6532" y="2971800"/>
            <a:ext cx="3123437" cy="230833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5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D026004-6E63-4034-A1B0-34BE8CEF3D76}"/>
              </a:ext>
            </a:extLst>
          </p:cNvPr>
          <p:cNvSpPr/>
          <p:nvPr userDrawn="1"/>
        </p:nvSpPr>
        <p:spPr bwMode="auto">
          <a:xfrm>
            <a:off x="4000500" y="0"/>
            <a:ext cx="5143500" cy="5143500"/>
          </a:xfrm>
          <a:prstGeom prst="rect">
            <a:avLst/>
          </a:prstGeom>
          <a:solidFill>
            <a:srgbClr val="00BCF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69935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 dirty="0" err="1">
              <a:ln>
                <a:noFill/>
              </a:ln>
              <a:solidFill>
                <a:srgbClr val="00240D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FC1A9B4-AD16-4E53-919C-38204BAF9E3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688069" y="600075"/>
            <a:ext cx="3768364" cy="394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538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D3453B0B-33DE-4ED0-A610-D76D0E610F6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38150" y="439341"/>
            <a:ext cx="1024830" cy="219456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38150" y="2234833"/>
            <a:ext cx="6858000" cy="415499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2700" spc="-3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150" y="2971800"/>
            <a:ext cx="6858000" cy="230833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5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16994697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39793" y="1075778"/>
            <a:ext cx="8263890" cy="1209562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171450" indent="0">
              <a:buNone/>
              <a:defRPr/>
            </a:lvl2pPr>
            <a:lvl3pPr marL="342900" indent="0">
              <a:buNone/>
              <a:defRPr/>
            </a:lvl3pPr>
            <a:lvl4pPr marL="51435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2412226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38150" y="1076623"/>
            <a:ext cx="8263890" cy="120956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379123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2" y="0"/>
            <a:ext cx="5243501" cy="5143500"/>
          </a:xfrm>
          <a:prstGeom prst="rect">
            <a:avLst/>
          </a:prstGeom>
          <a:solidFill>
            <a:srgbClr val="00BC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9134" y="805815"/>
            <a:ext cx="4622916" cy="1209562"/>
          </a:xfrm>
        </p:spPr>
        <p:txBody>
          <a:bodyPr/>
          <a:lstStyle>
            <a:lvl1pPr>
              <a:defRPr>
                <a:latin typeface="Segoe UI (Body)"/>
              </a:defRPr>
            </a:lvl1pPr>
            <a:lvl2pPr>
              <a:defRPr>
                <a:latin typeface="Segoe UI (Body)"/>
              </a:defRPr>
            </a:lvl2pPr>
            <a:lvl3pPr>
              <a:defRPr>
                <a:latin typeface="Segoe UI (Body)"/>
              </a:defRPr>
            </a:lvl3pPr>
            <a:lvl4pPr>
              <a:defRPr>
                <a:latin typeface="Segoe UI (Body)"/>
              </a:defRPr>
            </a:lvl4pPr>
            <a:lvl5pPr>
              <a:defRPr>
                <a:latin typeface="Segoe UI (Body)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4844839"/>
            <a:ext cx="1963883" cy="273844"/>
          </a:xfrm>
        </p:spPr>
        <p:txBody>
          <a:bodyPr/>
          <a:lstStyle>
            <a:lvl1pPr algn="l">
              <a:defRPr/>
            </a:lvl1pPr>
          </a:lstStyle>
          <a:p>
            <a:fld id="{6DDD6FDB-8DF0-418F-8936-23A5898E2C5D}" type="datetimeFigureOut">
              <a:rPr lang="en-US" smtClean="0"/>
              <a:t>7/1/2021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4844839"/>
            <a:ext cx="3486150" cy="273844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69955B6-869D-4048-947D-3F8B714FA4AE}" type="slidenum">
              <a:rPr lang="en-US" smtClean="0"/>
              <a:t>‹#›</a:t>
            </a:fld>
            <a:endParaRPr lang="en-US"/>
          </a:p>
        </p:txBody>
      </p:sp>
      <p:pic>
        <p:nvPicPr>
          <p:cNvPr id="13" name="Graphic 12" descr="Laptop">
            <a:extLst>
              <a:ext uri="{FF2B5EF4-FFF2-40B4-BE49-F238E27FC236}">
                <a16:creationId xmlns:a16="http://schemas.microsoft.com/office/drawing/2014/main" id="{B197BBDE-161D-4673-976E-48A4741BF95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8987" y="1328233"/>
            <a:ext cx="2470690" cy="247069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1FBE623-E7DC-418F-90E0-B97A24BEA1A1}"/>
              </a:ext>
            </a:extLst>
          </p:cNvPr>
          <p:cNvSpPr txBox="1"/>
          <p:nvPr userDrawn="1"/>
        </p:nvSpPr>
        <p:spPr>
          <a:xfrm>
            <a:off x="6818235" y="2069864"/>
            <a:ext cx="12121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0D64AE"/>
                </a:solidFill>
              </a:rPr>
              <a:t>HANDS</a:t>
            </a:r>
          </a:p>
          <a:p>
            <a:pPr algn="ctr"/>
            <a:r>
              <a:rPr lang="en-US" sz="2400" dirty="0">
                <a:solidFill>
                  <a:srgbClr val="0D64AE"/>
                </a:solidFill>
              </a:rPr>
              <a:t>ON</a:t>
            </a:r>
            <a:endParaRPr lang="en-US" sz="1350" dirty="0">
              <a:solidFill>
                <a:srgbClr val="0D64A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6251713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5143500"/>
          </a:xfrm>
          <a:prstGeom prst="rect">
            <a:avLst/>
          </a:prstGeom>
          <a:solidFill>
            <a:srgbClr val="00BC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5143500"/>
          </a:xfrm>
          <a:prstGeom prst="rect">
            <a:avLst/>
          </a:prstGeom>
          <a:solidFill>
            <a:srgbClr val="00BC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445769"/>
            <a:ext cx="2400300" cy="1714500"/>
          </a:xfrm>
        </p:spPr>
        <p:txBody>
          <a:bodyPr anchor="b">
            <a:normAutofit/>
          </a:bodyPr>
          <a:lstStyle>
            <a:lvl1pPr>
              <a:defRPr sz="2700" b="0">
                <a:solidFill>
                  <a:srgbClr val="FFFF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0" y="548640"/>
            <a:ext cx="4869180" cy="1209562"/>
          </a:xfrm>
        </p:spPr>
        <p:txBody>
          <a:bodyPr/>
          <a:lstStyle>
            <a:lvl1pPr>
              <a:defRPr>
                <a:latin typeface="Segoe UI (Body)"/>
              </a:defRPr>
            </a:lvl1pPr>
            <a:lvl2pPr>
              <a:defRPr>
                <a:latin typeface="Segoe UI (Body)"/>
              </a:defRPr>
            </a:lvl2pPr>
            <a:lvl3pPr>
              <a:defRPr>
                <a:latin typeface="Segoe UI (Body)"/>
              </a:defRPr>
            </a:lvl3pPr>
            <a:lvl4pPr>
              <a:defRPr>
                <a:latin typeface="Segoe UI (Body)"/>
              </a:defRPr>
            </a:lvl4pPr>
            <a:lvl5pPr>
              <a:defRPr>
                <a:latin typeface="Segoe UI (Body)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194560"/>
            <a:ext cx="2400300" cy="2534343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125">
                <a:solidFill>
                  <a:srgbClr val="FFFFFF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4844839"/>
            <a:ext cx="1963883" cy="273844"/>
          </a:xfrm>
        </p:spPr>
        <p:txBody>
          <a:bodyPr/>
          <a:lstStyle>
            <a:lvl1pPr algn="l">
              <a:defRPr/>
            </a:lvl1pPr>
          </a:lstStyle>
          <a:p>
            <a:fld id="{6DDD6FDB-8DF0-418F-8936-23A5898E2C5D}" type="datetimeFigureOut">
              <a:rPr lang="en-US" smtClean="0"/>
              <a:t>7/1/2021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4844839"/>
            <a:ext cx="3486150" cy="273844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69955B6-869D-4048-947D-3F8B714FA4AE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3CF7AD3-B775-4527-BDEB-B29A9D35D83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77848" y="2664619"/>
            <a:ext cx="1814302" cy="1898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417684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5143500"/>
          </a:xfrm>
          <a:prstGeom prst="rect">
            <a:avLst/>
          </a:prstGeom>
          <a:solidFill>
            <a:srgbClr val="00BC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5143500"/>
          </a:xfrm>
          <a:prstGeom prst="rect">
            <a:avLst/>
          </a:prstGeom>
          <a:solidFill>
            <a:srgbClr val="00BC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2279" y="1735790"/>
            <a:ext cx="2400300" cy="460057"/>
          </a:xfrm>
        </p:spPr>
        <p:txBody>
          <a:bodyPr anchor="b">
            <a:normAutofit/>
          </a:bodyPr>
          <a:lstStyle>
            <a:lvl1pPr>
              <a:defRPr sz="2700" b="0">
                <a:solidFill>
                  <a:srgbClr val="FFFF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 dirty="0"/>
              <a:t>Discussion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0" y="548640"/>
            <a:ext cx="4869180" cy="1209562"/>
          </a:xfrm>
        </p:spPr>
        <p:txBody>
          <a:bodyPr/>
          <a:lstStyle>
            <a:lvl1pPr>
              <a:defRPr>
                <a:latin typeface="Segoe UI (Body)"/>
              </a:defRPr>
            </a:lvl1pPr>
            <a:lvl2pPr>
              <a:defRPr>
                <a:latin typeface="Segoe UI (Body)"/>
              </a:defRPr>
            </a:lvl2pPr>
            <a:lvl3pPr>
              <a:defRPr>
                <a:latin typeface="Segoe UI (Body)"/>
              </a:defRPr>
            </a:lvl3pPr>
            <a:lvl4pPr>
              <a:defRPr>
                <a:latin typeface="Segoe UI (Body)"/>
              </a:defRPr>
            </a:lvl4pPr>
            <a:lvl5pPr>
              <a:defRPr>
                <a:latin typeface="Segoe UI (Body)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4844839"/>
            <a:ext cx="1963883" cy="273844"/>
          </a:xfrm>
        </p:spPr>
        <p:txBody>
          <a:bodyPr/>
          <a:lstStyle>
            <a:lvl1pPr algn="l">
              <a:defRPr/>
            </a:lvl1pPr>
          </a:lstStyle>
          <a:p>
            <a:fld id="{6DDD6FDB-8DF0-418F-8936-23A5898E2C5D}" type="datetimeFigureOut">
              <a:rPr lang="en-US" smtClean="0"/>
              <a:t>7/1/2021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4844839"/>
            <a:ext cx="3486150" cy="273844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69955B6-869D-4048-947D-3F8B714FA4AE}" type="slidenum">
              <a:rPr lang="en-US" smtClean="0"/>
              <a:t>‹#›</a:t>
            </a:fld>
            <a:endParaRPr lang="en-US"/>
          </a:p>
        </p:txBody>
      </p:sp>
      <p:pic>
        <p:nvPicPr>
          <p:cNvPr id="12" name="Graphic 11" descr="Chat">
            <a:extLst>
              <a:ext uri="{FF2B5EF4-FFF2-40B4-BE49-F238E27FC236}">
                <a16:creationId xmlns:a16="http://schemas.microsoft.com/office/drawing/2014/main" id="{B8821E57-C7BE-4AD5-A18D-A44C0FA07B1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2280" y="140536"/>
            <a:ext cx="1684747" cy="1684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106647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70CCCA5-FF07-3E49-BCA2-619E38AACDE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78831"/>
            <a:ext cx="7552944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46140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7344" y="946356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039418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D6FDB-8DF0-418F-8936-23A5898E2C5D}" type="datetimeFigureOut">
              <a:rPr lang="en-US" smtClean="0"/>
              <a:t>7/1/2021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955B6-869D-4048-947D-3F8B714FA4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83599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5143500"/>
          </a:xfrm>
          <a:prstGeom prst="rect">
            <a:avLst/>
          </a:prstGeom>
          <a:solidFill>
            <a:srgbClr val="00BC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5143500"/>
          </a:xfrm>
          <a:prstGeom prst="rect">
            <a:avLst/>
          </a:prstGeom>
          <a:solidFill>
            <a:srgbClr val="00BC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2279" y="1735790"/>
            <a:ext cx="2400300" cy="460057"/>
          </a:xfrm>
        </p:spPr>
        <p:txBody>
          <a:bodyPr anchor="b">
            <a:normAutofit/>
          </a:bodyPr>
          <a:lstStyle>
            <a:lvl1pPr>
              <a:defRPr sz="2700" b="0">
                <a:solidFill>
                  <a:srgbClr val="FFFF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 dirty="0"/>
              <a:t>Discussion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0" y="548640"/>
            <a:ext cx="4869180" cy="1209562"/>
          </a:xfrm>
        </p:spPr>
        <p:txBody>
          <a:bodyPr/>
          <a:lstStyle>
            <a:lvl1pPr>
              <a:defRPr>
                <a:latin typeface="Segoe UI (Body)"/>
              </a:defRPr>
            </a:lvl1pPr>
            <a:lvl2pPr>
              <a:defRPr>
                <a:latin typeface="Segoe UI (Body)"/>
              </a:defRPr>
            </a:lvl2pPr>
            <a:lvl3pPr>
              <a:defRPr>
                <a:latin typeface="Segoe UI (Body)"/>
              </a:defRPr>
            </a:lvl3pPr>
            <a:lvl4pPr>
              <a:defRPr>
                <a:latin typeface="Segoe UI (Body)"/>
              </a:defRPr>
            </a:lvl4pPr>
            <a:lvl5pPr>
              <a:defRPr>
                <a:latin typeface="Segoe UI (Body)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4844839"/>
            <a:ext cx="1963883" cy="273844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fld id="{6DDD6FDB-8DF0-418F-8936-23A5898E2C5D}" type="datetimeFigureOut">
              <a:rPr lang="en-US" smtClean="0"/>
              <a:t>7/1/2021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4844839"/>
            <a:ext cx="3486150" cy="273844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425344" y="4844839"/>
            <a:ext cx="984019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69955B6-869D-4048-947D-3F8B714FA4AE}" type="slidenum">
              <a:rPr lang="en-US" smtClean="0"/>
              <a:t>‹#›</a:t>
            </a:fld>
            <a:endParaRPr lang="en-US"/>
          </a:p>
        </p:txBody>
      </p:sp>
      <p:pic>
        <p:nvPicPr>
          <p:cNvPr id="12" name="Graphic 11" descr="Chat">
            <a:extLst>
              <a:ext uri="{FF2B5EF4-FFF2-40B4-BE49-F238E27FC236}">
                <a16:creationId xmlns:a16="http://schemas.microsoft.com/office/drawing/2014/main" id="{B8821E57-C7BE-4AD5-A18D-A44C0FA07B1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2280" y="140536"/>
            <a:ext cx="1684747" cy="1684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203444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2" y="0"/>
            <a:ext cx="5243501" cy="5143500"/>
          </a:xfrm>
          <a:prstGeom prst="rect">
            <a:avLst/>
          </a:prstGeom>
          <a:solidFill>
            <a:srgbClr val="00BC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9134" y="805815"/>
            <a:ext cx="4622916" cy="1209562"/>
          </a:xfrm>
        </p:spPr>
        <p:txBody>
          <a:bodyPr/>
          <a:lstStyle>
            <a:lvl1pPr>
              <a:defRPr>
                <a:latin typeface="Segoe UI (Body)"/>
              </a:defRPr>
            </a:lvl1pPr>
            <a:lvl2pPr>
              <a:defRPr>
                <a:latin typeface="Segoe UI (Body)"/>
              </a:defRPr>
            </a:lvl2pPr>
            <a:lvl3pPr>
              <a:defRPr>
                <a:latin typeface="Segoe UI (Body)"/>
              </a:defRPr>
            </a:lvl3pPr>
            <a:lvl4pPr>
              <a:defRPr>
                <a:latin typeface="Segoe UI (Body)"/>
              </a:defRPr>
            </a:lvl4pPr>
            <a:lvl5pPr>
              <a:defRPr>
                <a:latin typeface="Segoe UI (Body)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4844839"/>
            <a:ext cx="1963883" cy="273844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fld id="{6DDD6FDB-8DF0-418F-8936-23A5898E2C5D}" type="datetimeFigureOut">
              <a:rPr lang="en-US" smtClean="0"/>
              <a:t>7/1/2021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4844839"/>
            <a:ext cx="3486150" cy="273844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425344" y="4844839"/>
            <a:ext cx="984019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69955B6-869D-4048-947D-3F8B714FA4AE}" type="slidenum">
              <a:rPr lang="en-US" smtClean="0"/>
              <a:t>‹#›</a:t>
            </a:fld>
            <a:endParaRPr lang="en-US"/>
          </a:p>
        </p:txBody>
      </p:sp>
      <p:pic>
        <p:nvPicPr>
          <p:cNvPr id="13" name="Graphic 12" descr="Laptop">
            <a:extLst>
              <a:ext uri="{FF2B5EF4-FFF2-40B4-BE49-F238E27FC236}">
                <a16:creationId xmlns:a16="http://schemas.microsoft.com/office/drawing/2014/main" id="{B197BBDE-161D-4673-976E-48A4741BF95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8987" y="1328233"/>
            <a:ext cx="2470690" cy="247069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1FBE623-E7DC-418F-90E0-B97A24BEA1A1}"/>
              </a:ext>
            </a:extLst>
          </p:cNvPr>
          <p:cNvSpPr txBox="1"/>
          <p:nvPr userDrawn="1"/>
        </p:nvSpPr>
        <p:spPr>
          <a:xfrm>
            <a:off x="6818235" y="2069864"/>
            <a:ext cx="12121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0D64AE"/>
                </a:solidFill>
              </a:rPr>
              <a:t>HANDS</a:t>
            </a:r>
          </a:p>
          <a:p>
            <a:pPr algn="ctr"/>
            <a:r>
              <a:rPr lang="en-US" sz="2400" dirty="0">
                <a:solidFill>
                  <a:srgbClr val="0D64AE"/>
                </a:solidFill>
              </a:rPr>
              <a:t>ON</a:t>
            </a:r>
            <a:endParaRPr lang="en-US" sz="1350" dirty="0">
              <a:solidFill>
                <a:srgbClr val="0D64A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8157340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Bullets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457200" y="1123950"/>
            <a:ext cx="8229600" cy="867930"/>
          </a:xfrm>
        </p:spPr>
        <p:txBody>
          <a:bodyPr/>
          <a:lstStyle>
            <a:lvl1pPr>
              <a:defRPr sz="2400"/>
            </a:lvl1pPr>
            <a:lvl2pPr marL="685783" indent="-274313">
              <a:buFont typeface="Wingdings" charset="2"/>
              <a:buChar char="§"/>
              <a:defRPr/>
            </a:lvl2pPr>
            <a:lvl3pPr marL="914378" indent="-182876">
              <a:buFont typeface="Wingdings" charset="2"/>
              <a:buChar char="§"/>
              <a:defRPr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898196776"/>
      </p:ext>
    </p:extLst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8912" y="2276856"/>
            <a:ext cx="6858000" cy="373949"/>
          </a:xfrm>
          <a:noFill/>
        </p:spPr>
        <p:txBody>
          <a:bodyPr lIns="0" tIns="0" rIns="0" bIns="0" anchor="b" anchorCtr="0">
            <a:spAutoFit/>
          </a:bodyPr>
          <a:lstStyle>
            <a:lvl1pPr algn="l" defTabSz="69955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00" b="0" kern="1200" cap="none" spc="-38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9F059F-BD0F-4211-86F6-E960C3EC183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08019" y="2923863"/>
            <a:ext cx="1699022" cy="1777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8679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5E3EC92-0BF8-B04C-BDA1-D36DC16EC2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36832" y="1597819"/>
            <a:ext cx="4975394" cy="110251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Lesson #: Lesson Name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36831" y="2788538"/>
            <a:ext cx="4975395" cy="1314450"/>
          </a:xfrm>
        </p:spPr>
        <p:txBody>
          <a:bodyPr>
            <a:normAutofit/>
          </a:bodyPr>
          <a:lstStyle>
            <a:lvl1pPr marL="685800" indent="-630936" algn="l">
              <a:buNone/>
              <a:tabLst>
                <a:tab pos="574675" algn="l"/>
              </a:tabLst>
              <a:defRPr sz="2800" b="0" baseline="0">
                <a:solidFill>
                  <a:srgbClr val="0000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#.# 	Learning objective or      Sub-lesson Title</a:t>
            </a:r>
          </a:p>
        </p:txBody>
      </p:sp>
    </p:spTree>
    <p:extLst>
      <p:ext uri="{BB962C8B-B14F-4D97-AF65-F5344CB8AC3E}">
        <p14:creationId xmlns:p14="http://schemas.microsoft.com/office/powerpoint/2010/main" val="29748444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DCE74C-60B9-4019-9C53-715EEF88741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2201" y="66612"/>
            <a:ext cx="7180952" cy="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85433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04C9F5B-0861-4958-8E5E-EBE62DA2D7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63A62F-680B-4A35-98D0-365BE5368FE3}" type="datetimeFigureOut">
              <a:rPr lang="en-US" smtClean="0"/>
              <a:t>7/1/2021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1D653B1-F4C5-46E3-BD7E-919956F3A5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6FC8B0-9294-4FAA-909C-A1D7895342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DD8FD-015D-4648-8F85-DA5F2F4069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6247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Images or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A56CC22-FD07-7A4D-847A-EADD8CC5182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78830"/>
            <a:ext cx="7556938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061837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Gray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1161795-AF74-6141-B77F-64153FAB4A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4371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483181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0254D4-82EE-7743-8DC5-A96F5C67993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144371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1512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9A03A33-EFE2-8C43-836B-41753232C69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805778" y="1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14537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463373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DCE74C-60B9-4019-9C53-715EEF88741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2201" y="66612"/>
            <a:ext cx="7180952" cy="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5178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13983" y="465321"/>
            <a:ext cx="8507865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2353"/>
              </a:lnSpc>
              <a:defRPr sz="2059" strike="noStrike">
                <a:solidFill>
                  <a:srgbClr val="000000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869438587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3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5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9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13" Type="http://schemas.openxmlformats.org/officeDocument/2006/relationships/slideLayout" Target="../slideLayouts/slideLayout34.xml"/><Relationship Id="rId3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33.xml"/><Relationship Id="rId17" Type="http://schemas.openxmlformats.org/officeDocument/2006/relationships/theme" Target="../theme/theme4.xml"/><Relationship Id="rId2" Type="http://schemas.openxmlformats.org/officeDocument/2006/relationships/slideLayout" Target="../slideLayouts/slideLayout23.xml"/><Relationship Id="rId16" Type="http://schemas.openxmlformats.org/officeDocument/2006/relationships/slideLayout" Target="../slideLayouts/slideLayout37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6.xml"/><Relationship Id="rId15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31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Relationship Id="rId14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1">
            <a:alphaModFix amt="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8B0A6C-EF38-9441-ADBF-8FE45FA6C46E}" type="datetimeFigureOut">
              <a:rPr lang="en-US" smtClean="0"/>
              <a:t>7/1/2021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032D76-6BE4-154B-A130-37D069E4235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 userDrawn="1"/>
        </p:nvSpPr>
        <p:spPr>
          <a:xfrm>
            <a:off x="457200" y="210636"/>
            <a:ext cx="8229600" cy="560552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Click to edit Master title style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E342F8D-E76A-4F87-BED0-4C2AD29540F4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981524" y="0"/>
            <a:ext cx="7180952" cy="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476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6" r:id="rId5"/>
    <p:sldLayoutId id="2147483657" r:id="rId6"/>
    <p:sldLayoutId id="2147483655" r:id="rId7"/>
    <p:sldLayoutId id="2147483658" r:id="rId8"/>
    <p:sldLayoutId id="2147483695" r:id="rId9"/>
  </p:sldLayoutIdLst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441197" y="342900"/>
            <a:ext cx="8263890" cy="4154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438150" y="1076628"/>
            <a:ext cx="8263890" cy="12095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9144000" cy="51435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438912" cy="438912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935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19456" cy="21945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935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79597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94" r:id="rId6"/>
  </p:sldLayoutIdLst>
  <p:transition>
    <p:fade/>
  </p:transition>
  <p:hf sldNum="0" hdr="0" ftr="0" dt="0"/>
  <p:txStyles>
    <p:titleStyle>
      <a:lvl1pPr algn="l" defTabSz="699557" rtl="0" eaLnBrk="1" latinLnBrk="0" hangingPunct="1">
        <a:lnSpc>
          <a:spcPct val="100000"/>
        </a:lnSpc>
        <a:spcBef>
          <a:spcPct val="0"/>
        </a:spcBef>
        <a:buNone/>
        <a:defRPr lang="en-US" sz="2700" b="0" kern="1200" cap="none" spc="-38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171450" marR="0" indent="-171450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342900" marR="0" indent="-171450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5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492919" marR="0" indent="-150019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632222" marR="0" indent="-135731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05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767954" marR="0" indent="-126206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05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1923780" indent="-174890" algn="l" defTabSz="69955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73559" indent="-174890" algn="l" defTabSz="69955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623337" indent="-174890" algn="l" defTabSz="69955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73116" indent="-174890" algn="l" defTabSz="69955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9778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99557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49335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99113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48892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98670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48448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98227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441197" y="342900"/>
            <a:ext cx="8263890" cy="4154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438150" y="1076628"/>
            <a:ext cx="8263890" cy="12095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9144000" cy="51435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438912" cy="438912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935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19456" cy="21945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935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46719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</p:sldLayoutIdLst>
  <p:transition>
    <p:fade/>
  </p:transition>
  <p:hf sldNum="0" hdr="0" ftr="0" dt="0"/>
  <p:txStyles>
    <p:titleStyle>
      <a:lvl1pPr algn="l" defTabSz="699557" rtl="0" eaLnBrk="1" latinLnBrk="0" hangingPunct="1">
        <a:lnSpc>
          <a:spcPct val="100000"/>
        </a:lnSpc>
        <a:spcBef>
          <a:spcPct val="0"/>
        </a:spcBef>
        <a:buNone/>
        <a:defRPr lang="en-US" sz="2700" b="0" kern="1200" cap="none" spc="-38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171450" marR="0" indent="-171450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342900" marR="0" indent="-171450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5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492919" marR="0" indent="-150019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632222" marR="0" indent="-135731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05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767954" marR="0" indent="-126206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05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1923780" indent="-174890" algn="l" defTabSz="69955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73559" indent="-174890" algn="l" defTabSz="69955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623337" indent="-174890" algn="l" defTabSz="69955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73116" indent="-174890" algn="l" defTabSz="69955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9778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99557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49335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99113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48892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98670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48448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98227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441197" y="342900"/>
            <a:ext cx="8263890" cy="4154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438150" y="1076628"/>
            <a:ext cx="8263890" cy="12095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9144000" cy="51435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438912" cy="438912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9935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19456" cy="21945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9935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27927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  <p:sldLayoutId id="2147483690" r:id="rId14"/>
    <p:sldLayoutId id="2147483692" r:id="rId15"/>
    <p:sldLayoutId id="2147483693" r:id="rId16"/>
  </p:sldLayoutIdLst>
  <p:transition>
    <p:fade/>
  </p:transition>
  <p:hf sldNum="0" hdr="0" ftr="0" dt="0"/>
  <p:txStyles>
    <p:titleStyle>
      <a:lvl1pPr algn="l" defTabSz="699557" rtl="0" eaLnBrk="1" latinLnBrk="0" hangingPunct="1">
        <a:lnSpc>
          <a:spcPct val="100000"/>
        </a:lnSpc>
        <a:spcBef>
          <a:spcPct val="0"/>
        </a:spcBef>
        <a:buNone/>
        <a:defRPr lang="en-US" sz="2700" b="0" kern="1200" cap="none" spc="-38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171450" marR="0" indent="-171450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342900" marR="0" indent="-171450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5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492919" marR="0" indent="-150019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632222" marR="0" indent="-135731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05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767954" marR="0" indent="-126206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05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1923780" indent="-174890" algn="l" defTabSz="69955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73559" indent="-174890" algn="l" defTabSz="69955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623337" indent="-174890" algn="l" defTabSz="69955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73116" indent="-174890" algn="l" defTabSz="69955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9778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99557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49335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99113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48892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98670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48448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98227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6.xml"/><Relationship Id="rId4" Type="http://schemas.openxmlformats.org/officeDocument/2006/relationships/hyperlink" Target="https://openclipart.org/detail/31807/fwd__bubble_hand_drawn-by-rejon-177666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emf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0.emf"/><Relationship Id="rId5" Type="http://schemas.openxmlformats.org/officeDocument/2006/relationships/image" Target="../media/image59.emf"/><Relationship Id="rId4" Type="http://schemas.openxmlformats.org/officeDocument/2006/relationships/image" Target="../media/image58.emf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2" Type="http://schemas.openxmlformats.org/officeDocument/2006/relationships/image" Target="../media/image64.wmf"/><Relationship Id="rId1" Type="http://schemas.openxmlformats.org/officeDocument/2006/relationships/slideLayout" Target="../slideLayouts/slideLayout9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://pngimg.com/download/8769" TargetMode="External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9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2.emf"/><Relationship Id="rId5" Type="http://schemas.openxmlformats.org/officeDocument/2006/relationships/image" Target="../media/image68.png"/><Relationship Id="rId4" Type="http://schemas.openxmlformats.org/officeDocument/2006/relationships/image" Target="../media/image5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wmf"/><Relationship Id="rId3" Type="http://schemas.openxmlformats.org/officeDocument/2006/relationships/image" Target="../media/image71.wmf"/><Relationship Id="rId7" Type="http://schemas.openxmlformats.org/officeDocument/2006/relationships/image" Target="../media/image75.wmf"/><Relationship Id="rId2" Type="http://schemas.openxmlformats.org/officeDocument/2006/relationships/image" Target="../media/image70.wmf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4.wmf"/><Relationship Id="rId5" Type="http://schemas.openxmlformats.org/officeDocument/2006/relationships/image" Target="../media/image73.wmf"/><Relationship Id="rId4" Type="http://schemas.openxmlformats.org/officeDocument/2006/relationships/image" Target="../media/image72.wm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9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emf"/><Relationship Id="rId2" Type="http://schemas.openxmlformats.org/officeDocument/2006/relationships/image" Target="../media/image79.emf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83.emf"/><Relationship Id="rId5" Type="http://schemas.openxmlformats.org/officeDocument/2006/relationships/image" Target="../media/image82.wmf"/><Relationship Id="rId4" Type="http://schemas.openxmlformats.org/officeDocument/2006/relationships/image" Target="../media/image81.wmf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9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wmf"/><Relationship Id="rId1" Type="http://schemas.openxmlformats.org/officeDocument/2006/relationships/slideLayout" Target="../slideLayouts/slideLayout9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7" Type="http://schemas.openxmlformats.org/officeDocument/2006/relationships/image" Target="../media/image91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90.png"/><Relationship Id="rId5" Type="http://schemas.openxmlformats.org/officeDocument/2006/relationships/image" Target="../media/image89.emf"/><Relationship Id="rId4" Type="http://schemas.openxmlformats.org/officeDocument/2006/relationships/image" Target="../media/image8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wmf"/><Relationship Id="rId1" Type="http://schemas.openxmlformats.org/officeDocument/2006/relationships/slideLayout" Target="../slideLayouts/slideLayout9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4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g"/><Relationship Id="rId1" Type="http://schemas.openxmlformats.org/officeDocument/2006/relationships/slideLayout" Target="../slideLayouts/slideLayout30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30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g"/><Relationship Id="rId1" Type="http://schemas.openxmlformats.org/officeDocument/2006/relationships/slideLayout" Target="../slideLayouts/slideLayout30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g"/><Relationship Id="rId1" Type="http://schemas.openxmlformats.org/officeDocument/2006/relationships/slideLayout" Target="../slideLayouts/slideLayout30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Doctors_perform_surgery,_hernia_operation_aboard_USS_Kearsarge_DVIDS122192.jpg" TargetMode="External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7.xml"/><Relationship Id="rId5" Type="http://schemas.openxmlformats.org/officeDocument/2006/relationships/image" Target="../media/image105.jpg"/><Relationship Id="rId4" Type="http://schemas.openxmlformats.org/officeDocument/2006/relationships/image" Target="../media/image104.jp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107.jp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109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7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8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8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8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8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8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jpeg"/><Relationship Id="rId7" Type="http://schemas.openxmlformats.org/officeDocument/2006/relationships/image" Target="../media/image124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23.png"/><Relationship Id="rId5" Type="http://schemas.openxmlformats.org/officeDocument/2006/relationships/image" Target="../media/image122.jpeg"/><Relationship Id="rId4" Type="http://schemas.openxmlformats.org/officeDocument/2006/relationships/image" Target="../media/image12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00130" y="37185"/>
            <a:ext cx="5894888" cy="1616093"/>
          </a:xfrm>
        </p:spPr>
        <p:txBody>
          <a:bodyPr/>
          <a:lstStyle/>
          <a:p>
            <a:r>
              <a:rPr lang="en-US" sz="2600" dirty="0">
                <a:solidFill>
                  <a:schemeClr val="bg1"/>
                </a:solidFill>
              </a:rPr>
              <a:t>Exam AZ-400: Microsoft DevOps</a:t>
            </a:r>
            <a:br>
              <a:rPr lang="en-US" sz="2600" dirty="0">
                <a:solidFill>
                  <a:schemeClr val="bg1"/>
                </a:solidFill>
              </a:rPr>
            </a:br>
            <a:r>
              <a:rPr lang="en-US" sz="2600" dirty="0">
                <a:solidFill>
                  <a:schemeClr val="bg1"/>
                </a:solidFill>
              </a:rPr>
              <a:t>Solutions Crash Course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-570100" y="3777274"/>
            <a:ext cx="3473302" cy="1314450"/>
          </a:xfrm>
        </p:spPr>
        <p:txBody>
          <a:bodyPr/>
          <a:lstStyle/>
          <a:p>
            <a:r>
              <a:rPr lang="en-US" sz="2400" dirty="0"/>
              <a:t>          Tim Warner</a:t>
            </a:r>
            <a:br>
              <a:rPr lang="en-US" sz="2400" dirty="0"/>
            </a:br>
            <a:r>
              <a:rPr lang="en-US" sz="2400" dirty="0"/>
              <a:t>@TechTrainerTim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76BB5B-C316-42BE-AFB9-3A5212E848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5864" y="1396683"/>
            <a:ext cx="2901585" cy="2901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4805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19F268-6445-4AA5-AADB-CD48E8F649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8829" y="565041"/>
            <a:ext cx="4739521" cy="4281913"/>
          </a:xfrm>
          <a:prstGeom prst="rect">
            <a:avLst/>
          </a:prstGeom>
        </p:spPr>
      </p:pic>
      <p:sp>
        <p:nvSpPr>
          <p:cNvPr id="3" name="Arrow: Up 2">
            <a:extLst>
              <a:ext uri="{FF2B5EF4-FFF2-40B4-BE49-F238E27FC236}">
                <a16:creationId xmlns:a16="http://schemas.microsoft.com/office/drawing/2014/main" id="{5BEF099A-3E26-4193-8748-C539FE980716}"/>
              </a:ext>
            </a:extLst>
          </p:cNvPr>
          <p:cNvSpPr/>
          <p:nvPr/>
        </p:nvSpPr>
        <p:spPr>
          <a:xfrm rot="10800000">
            <a:off x="4234239" y="3204686"/>
            <a:ext cx="514350" cy="1267778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9353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27554A8-F92C-F14A-8C83-9F8E5E8E77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0311" y="559190"/>
            <a:ext cx="2007966" cy="434574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21EF08F-9341-6342-AF6B-776AFF8862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8108" y="559190"/>
            <a:ext cx="2007966" cy="434574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873384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 AZ-400 Latest Updates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D4BA2B-ACB1-44D5-8D66-50D8DA433B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1415" y="553818"/>
            <a:ext cx="5061169" cy="4208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9876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5BB7EE4-C4E1-4355-B1CE-0E578276A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DevOps Engineer Expert Certification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BD6D48-BD20-465E-A2EC-69C9CFDC06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95" y="1409845"/>
            <a:ext cx="8923809" cy="2323809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BB612BA-E384-444D-AD82-5AD04C747E79}"/>
              </a:ext>
            </a:extLst>
          </p:cNvPr>
          <p:cNvSpPr/>
          <p:nvPr/>
        </p:nvSpPr>
        <p:spPr>
          <a:xfrm>
            <a:off x="4775200" y="2800350"/>
            <a:ext cx="1174750" cy="33655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AZ-400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1A98026-8648-4C83-86EF-6CCCB6403DCC}"/>
              </a:ext>
            </a:extLst>
          </p:cNvPr>
          <p:cNvSpPr/>
          <p:nvPr/>
        </p:nvSpPr>
        <p:spPr>
          <a:xfrm>
            <a:off x="1682750" y="2305050"/>
            <a:ext cx="1174750" cy="33655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AZ-104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0E8B34A-B786-4334-A178-FBFC4F8EC0F4}"/>
              </a:ext>
            </a:extLst>
          </p:cNvPr>
          <p:cNvSpPr/>
          <p:nvPr/>
        </p:nvSpPr>
        <p:spPr>
          <a:xfrm>
            <a:off x="1682750" y="3397104"/>
            <a:ext cx="1174750" cy="33655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AZ-204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32CD3D6-E875-498B-8FF6-0DF352EE62FC}"/>
              </a:ext>
            </a:extLst>
          </p:cNvPr>
          <p:cNvSpPr/>
          <p:nvPr/>
        </p:nvSpPr>
        <p:spPr>
          <a:xfrm>
            <a:off x="1225550" y="2449440"/>
            <a:ext cx="412750" cy="412750"/>
          </a:xfrm>
          <a:prstGeom prst="ellipse">
            <a:avLst/>
          </a:prstGeom>
          <a:noFill/>
          <a:ln w="57150">
            <a:solidFill>
              <a:srgbClr val="BE4D4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2395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Azure Networking Certification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DF1DD5-415C-4B74-9641-B5403DFCC815}"/>
              </a:ext>
            </a:extLst>
          </p:cNvPr>
          <p:cNvSpPr txBox="1"/>
          <p:nvPr/>
        </p:nvSpPr>
        <p:spPr>
          <a:xfrm>
            <a:off x="3308350" y="2863850"/>
            <a:ext cx="84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AZ-304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6B76921-F539-4074-A2E5-FCB3BADA8B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7238" y="1862226"/>
            <a:ext cx="6609524" cy="141904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DD08E39-328A-4E31-A829-6E88EB8513E0}"/>
              </a:ext>
            </a:extLst>
          </p:cNvPr>
          <p:cNvSpPr txBox="1"/>
          <p:nvPr/>
        </p:nvSpPr>
        <p:spPr>
          <a:xfrm>
            <a:off x="3516064" y="2227258"/>
            <a:ext cx="7825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AZ-700</a:t>
            </a:r>
          </a:p>
        </p:txBody>
      </p:sp>
    </p:spTree>
    <p:extLst>
      <p:ext uri="{BB962C8B-B14F-4D97-AF65-F5344CB8AC3E}">
        <p14:creationId xmlns:p14="http://schemas.microsoft.com/office/powerpoint/2010/main" val="11029407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Tim's Suggested Certification Strategy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Clear Exam AZ-104, Microsoft Azure Administrator, first</a:t>
            </a:r>
          </a:p>
          <a:p>
            <a:pPr lvl="1"/>
            <a:r>
              <a:rPr lang="en-US" dirty="0"/>
              <a:t>You need those core infrastructure skills</a:t>
            </a:r>
          </a:p>
          <a:p>
            <a:pPr lvl="1"/>
            <a:r>
              <a:rPr lang="en-US" dirty="0"/>
              <a:t>JSON, PowerShell</a:t>
            </a:r>
          </a:p>
          <a:p>
            <a:pPr lvl="1"/>
            <a:r>
              <a:rPr lang="en-US" dirty="0"/>
              <a:t>Monitoring</a:t>
            </a:r>
          </a:p>
          <a:p>
            <a:r>
              <a:rPr lang="en-US" dirty="0"/>
              <a:t>Then clear Exam AZ-400</a:t>
            </a:r>
          </a:p>
          <a:p>
            <a:pPr lvl="1"/>
            <a:r>
              <a:rPr lang="en-US" dirty="0"/>
              <a:t>AZ-400 is about development principles, not programming</a:t>
            </a:r>
          </a:p>
          <a:p>
            <a:pPr lvl="2"/>
            <a:r>
              <a:rPr lang="en-US" dirty="0"/>
              <a:t>This course gives	you the dev foundations</a:t>
            </a:r>
          </a:p>
          <a:p>
            <a:pPr lvl="2"/>
            <a:r>
              <a:rPr lang="en-US" dirty="0"/>
              <a:t>You need to already have the ops foundations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8597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61120-E34F-4545-B208-F7C8AD694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C30ADE8-5344-4383-B36B-B9458A149C4F}"/>
              </a:ext>
            </a:extLst>
          </p:cNvPr>
          <p:cNvSpPr/>
          <p:nvPr/>
        </p:nvSpPr>
        <p:spPr>
          <a:xfrm>
            <a:off x="-1" y="196815"/>
            <a:ext cx="905021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Tim's Certification Study Model</a:t>
            </a:r>
            <a:endParaRPr lang="en-US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6F3BBB-9D24-CB47-B818-884549F3F9B6}"/>
              </a:ext>
            </a:extLst>
          </p:cNvPr>
          <p:cNvSpPr txBox="1"/>
          <p:nvPr/>
        </p:nvSpPr>
        <p:spPr>
          <a:xfrm>
            <a:off x="1984693" y="3996956"/>
            <a:ext cx="22565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/>
              <a:t>Content</a:t>
            </a:r>
            <a:br>
              <a:rPr lang="en-US" sz="1600" dirty="0"/>
            </a:br>
            <a:r>
              <a:rPr lang="en-US" sz="1600" dirty="0"/>
              <a:t>knowledge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D091DA-7DFF-574F-8E26-4C6925BE05D4}"/>
              </a:ext>
            </a:extLst>
          </p:cNvPr>
          <p:cNvSpPr txBox="1"/>
          <p:nvPr/>
        </p:nvSpPr>
        <p:spPr>
          <a:xfrm>
            <a:off x="3554290" y="4504912"/>
            <a:ext cx="18792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/>
              <a:t>Practical</a:t>
            </a:r>
            <a:br>
              <a:rPr lang="en-US" sz="1600" dirty="0"/>
            </a:br>
            <a:r>
              <a:rPr lang="en-US" sz="1600" dirty="0"/>
              <a:t>application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166F87-8DC2-C744-81A9-472E4E2FCD5E}"/>
              </a:ext>
            </a:extLst>
          </p:cNvPr>
          <p:cNvSpPr txBox="1"/>
          <p:nvPr/>
        </p:nvSpPr>
        <p:spPr>
          <a:xfrm>
            <a:off x="5057050" y="3971431"/>
            <a:ext cx="18792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/>
              <a:t>Test-taking</a:t>
            </a:r>
            <a:br>
              <a:rPr lang="en-US" sz="1600" dirty="0"/>
            </a:br>
            <a:r>
              <a:rPr lang="en-US" sz="1600" dirty="0"/>
              <a:t>skills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24837C9-4C77-EC4D-A6BF-B654A9714B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2800541" y="879681"/>
            <a:ext cx="3449130" cy="3737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48522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+mj-ea"/>
                <a:cs typeface="+mj-cs"/>
              </a:rPr>
              <a:t>Thank</a:t>
            </a:r>
            <a:r>
              <a:rPr lang="en-US" dirty="0"/>
              <a:t>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7639" y="1669236"/>
            <a:ext cx="6659452" cy="2578256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+mn-lt"/>
                <a:cs typeface="+mn-cs"/>
              </a:rPr>
              <a:t>Course</a:t>
            </a:r>
            <a:r>
              <a:rPr lang="en-US" dirty="0"/>
              <a:t> </a:t>
            </a:r>
            <a:r>
              <a:rPr lang="en-US" dirty="0">
                <a:solidFill>
                  <a:schemeClr val="tx1"/>
                </a:solidFill>
                <a:latin typeface="+mn-lt"/>
                <a:cs typeface="+mn-cs"/>
              </a:rPr>
              <a:t>materials</a:t>
            </a:r>
            <a:r>
              <a:rPr lang="en-US" dirty="0"/>
              <a:t>: </a:t>
            </a:r>
            <a:r>
              <a:rPr lang="en-US" b="1" dirty="0">
                <a:solidFill>
                  <a:srgbClr val="0070C0"/>
                </a:solidFill>
                <a:latin typeface="+mn-lt"/>
                <a:cs typeface="+mn-cs"/>
              </a:rPr>
              <a:t>timw.info/az400</a:t>
            </a:r>
          </a:p>
          <a:p>
            <a:r>
              <a:rPr lang="en-US" dirty="0">
                <a:solidFill>
                  <a:schemeClr val="tx1"/>
                </a:solidFill>
                <a:latin typeface="+mn-lt"/>
                <a:cs typeface="+mn-cs"/>
              </a:rPr>
              <a:t>Twitter</a:t>
            </a:r>
            <a:r>
              <a:rPr lang="en-US" dirty="0"/>
              <a:t>: </a:t>
            </a:r>
            <a:r>
              <a:rPr lang="en-US" b="1" dirty="0">
                <a:solidFill>
                  <a:srgbClr val="0070C0"/>
                </a:solidFill>
                <a:latin typeface="+mn-lt"/>
                <a:cs typeface="+mn-cs"/>
              </a:rPr>
              <a:t>@TechTrainerTim</a:t>
            </a:r>
          </a:p>
          <a:p>
            <a:r>
              <a:rPr lang="en-US" dirty="0">
                <a:solidFill>
                  <a:schemeClr val="tx1"/>
                </a:solidFill>
                <a:latin typeface="+mn-lt"/>
                <a:cs typeface="+mn-cs"/>
              </a:rPr>
              <a:t>Work</a:t>
            </a:r>
            <a:r>
              <a:rPr lang="en-US" dirty="0"/>
              <a:t>: </a:t>
            </a:r>
            <a:r>
              <a:rPr lang="en-US" b="1" dirty="0" err="1">
                <a:solidFill>
                  <a:srgbClr val="0070C0"/>
                </a:solidFill>
                <a:latin typeface="+mn-lt"/>
                <a:cs typeface="+mn-cs"/>
              </a:rPr>
              <a:t>timw.info</a:t>
            </a:r>
            <a:r>
              <a:rPr lang="en-US" b="1" dirty="0">
                <a:solidFill>
                  <a:srgbClr val="0070C0"/>
                </a:solidFill>
                <a:latin typeface="+mn-lt"/>
                <a:cs typeface="+mn-cs"/>
              </a:rPr>
              <a:t>/</a:t>
            </a:r>
            <a:r>
              <a:rPr lang="en-US" b="1" dirty="0" err="1">
                <a:solidFill>
                  <a:srgbClr val="0070C0"/>
                </a:solidFill>
                <a:latin typeface="+mn-lt"/>
                <a:cs typeface="+mn-cs"/>
              </a:rPr>
              <a:t>ps</a:t>
            </a:r>
            <a:endParaRPr lang="en-US" b="1" dirty="0">
              <a:solidFill>
                <a:srgbClr val="0070C0"/>
              </a:solidFill>
              <a:latin typeface="+mn-lt"/>
              <a:cs typeface="+mn-cs"/>
            </a:endParaRPr>
          </a:p>
          <a:p>
            <a:r>
              <a:rPr lang="en-US" dirty="0">
                <a:solidFill>
                  <a:schemeClr val="tx1"/>
                </a:solidFill>
                <a:latin typeface="+mn-lt"/>
                <a:cs typeface="+mn-cs"/>
              </a:rPr>
              <a:t>Web</a:t>
            </a:r>
            <a:r>
              <a:rPr lang="en-US" dirty="0"/>
              <a:t>: </a:t>
            </a:r>
            <a:r>
              <a:rPr lang="en-US" b="1" dirty="0">
                <a:solidFill>
                  <a:srgbClr val="0070C0"/>
                </a:solidFill>
                <a:latin typeface="+mn-lt"/>
                <a:cs typeface="+mn-cs"/>
              </a:rPr>
              <a:t>TechTrainerTim.com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120EB8-2454-4A4A-B1B6-69A9EBF8FE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9304" y="821977"/>
            <a:ext cx="2449918" cy="1883123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EBFCE91-1C29-4EEA-9CD8-0BA1E47928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0760" y="2870200"/>
            <a:ext cx="1567005" cy="1567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4689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Source Control and SRE Strategy</a:t>
            </a:r>
          </a:p>
        </p:txBody>
      </p:sp>
    </p:spTree>
    <p:extLst>
      <p:ext uri="{BB962C8B-B14F-4D97-AF65-F5344CB8AC3E}">
        <p14:creationId xmlns:p14="http://schemas.microsoft.com/office/powerpoint/2010/main" val="40563422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1F31A1-F260-47F0-BE13-3A0ECA381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DevOps - The Three Ways</a:t>
            </a:r>
          </a:p>
        </p:txBody>
      </p:sp>
      <p:pic>
        <p:nvPicPr>
          <p:cNvPr id="2050" name="Picture 2" descr="The DevOps 3 Ways - Remove the software delivery plagues">
            <a:extLst>
              <a:ext uri="{FF2B5EF4-FFF2-40B4-BE49-F238E27FC236}">
                <a16:creationId xmlns:a16="http://schemas.microsoft.com/office/drawing/2014/main" id="{D04B57EF-E239-4EE4-BF99-3FF876AE0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796" y="679450"/>
            <a:ext cx="6984408" cy="3943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83134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 Warner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3164" y="0"/>
            <a:ext cx="6386148" cy="5143500"/>
          </a:xfrm>
        </p:spPr>
        <p:txBody>
          <a:bodyPr anchor="ctr"/>
          <a:lstStyle/>
          <a:p>
            <a:r>
              <a:rPr lang="en-US" dirty="0"/>
              <a:t>Based in Nashville, TN, US</a:t>
            </a:r>
          </a:p>
          <a:p>
            <a:r>
              <a:rPr lang="en-US" dirty="0"/>
              <a:t>MCT, MVP</a:t>
            </a:r>
          </a:p>
          <a:p>
            <a:r>
              <a:rPr lang="en-US" dirty="0"/>
              <a:t>Twitter: </a:t>
            </a:r>
            <a:r>
              <a:rPr lang="en-US" b="1" dirty="0">
                <a:solidFill>
                  <a:srgbClr val="0070C0"/>
                </a:solidFill>
              </a:rPr>
              <a:t>@TechTrainerTim</a:t>
            </a:r>
          </a:p>
          <a:p>
            <a:r>
              <a:rPr lang="en-US" dirty="0"/>
              <a:t>Badge: </a:t>
            </a:r>
            <a:r>
              <a:rPr lang="en-US" b="1" dirty="0">
                <a:solidFill>
                  <a:srgbClr val="0070C0"/>
                </a:solidFill>
              </a:rPr>
              <a:t>TechTrainerTim.com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436B25-65F8-44BF-8D8B-5573BA73B8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8596" y="861869"/>
            <a:ext cx="2038653" cy="1567005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1026" name="Picture 2" descr="Image result for microsoft mvp logo">
            <a:extLst>
              <a:ext uri="{FF2B5EF4-FFF2-40B4-BE49-F238E27FC236}">
                <a16:creationId xmlns:a16="http://schemas.microsoft.com/office/drawing/2014/main" id="{85B2107A-E062-439D-8C3B-70BE3E8D31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256" y="1881186"/>
            <a:ext cx="828675" cy="1381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1DA2360-6359-4DBA-9A49-7DF447FE1F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0540" y="2705100"/>
            <a:ext cx="1567005" cy="1567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4805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3BD30-A9A0-4F72-8D04-9E8963E8C3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CI/CD Pipelines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3F77E8-81F8-48AA-98AE-3EF5753B03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730" y="741428"/>
            <a:ext cx="7175419" cy="3855972"/>
          </a:xfrm>
          <a:prstGeom prst="rect">
            <a:avLst/>
          </a:prstGeom>
        </p:spPr>
      </p:pic>
      <p:pic>
        <p:nvPicPr>
          <p:cNvPr id="1026" name="Picture 2" descr="Prerequisites for a solid development process">
            <a:extLst>
              <a:ext uri="{FF2B5EF4-FFF2-40B4-BE49-F238E27FC236}">
                <a16:creationId xmlns:a16="http://schemas.microsoft.com/office/drawing/2014/main" id="{F63B1E23-DC50-42F2-A311-EEB620CBE6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600" y="1688209"/>
            <a:ext cx="8432800" cy="1767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95418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68F118-A051-415B-A297-F22A7D3F7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Formats 'n' Languages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3427A1-4A7F-4F96-B14D-F2A46A2E3B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formats</a:t>
            </a:r>
          </a:p>
          <a:p>
            <a:pPr lvl="1"/>
            <a:r>
              <a:rPr lang="en-US" dirty="0"/>
              <a:t>JSON</a:t>
            </a:r>
          </a:p>
          <a:p>
            <a:pPr lvl="1"/>
            <a:r>
              <a:rPr lang="en-US" dirty="0"/>
              <a:t>YAML</a:t>
            </a:r>
          </a:p>
          <a:p>
            <a:r>
              <a:rPr lang="en-US" dirty="0"/>
              <a:t>Languages</a:t>
            </a:r>
          </a:p>
          <a:p>
            <a:pPr lvl="1"/>
            <a:r>
              <a:rPr lang="en-US" dirty="0"/>
              <a:t>Azure PowerShell</a:t>
            </a:r>
          </a:p>
          <a:p>
            <a:pPr lvl="1"/>
            <a:r>
              <a:rPr lang="en-US" dirty="0"/>
              <a:t>Azure CLI</a:t>
            </a:r>
          </a:p>
          <a:p>
            <a:pPr lvl="1"/>
            <a:r>
              <a:rPr lang="en-US" dirty="0" err="1"/>
              <a:t>Dockerfile</a:t>
            </a:r>
            <a:endParaRPr lang="en-US" dirty="0"/>
          </a:p>
          <a:p>
            <a:pPr lvl="1"/>
            <a:r>
              <a:rPr lang="en-US" dirty="0"/>
              <a:t>KQL</a:t>
            </a:r>
          </a:p>
        </p:txBody>
      </p:sp>
    </p:spTree>
    <p:extLst>
      <p:ext uri="{BB962C8B-B14F-4D97-AF65-F5344CB8AC3E}">
        <p14:creationId xmlns:p14="http://schemas.microsoft.com/office/powerpoint/2010/main" val="629498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25C97-D6C6-411B-9807-E2D1BEF13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DevOps Reading List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5D6932-4AC1-46A9-906A-91A48F4CF7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F903FC-2BC6-4A9D-A0EB-259C48EADF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730" y="741428"/>
            <a:ext cx="7175419" cy="38559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5E85575-03FF-4F8E-BA8A-7AC0EDB9B3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844" y="832149"/>
            <a:ext cx="2309555" cy="34792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3BB88F6-0DA2-45DD-99BA-48BD553B9E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1231" y="814771"/>
            <a:ext cx="2421730" cy="354702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E7146E4-0B38-442B-ACF0-BCD97594E2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0793" y="814771"/>
            <a:ext cx="2252228" cy="3499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811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B86F46-19F5-4F8D-862C-8EA5534029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egoe UI"/>
                <a:cs typeface="Segoe UI"/>
              </a:rPr>
              <a:t>Benefits of source control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866E624-93FC-4C90-A3DB-F4733AA35C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313983" y="1145876"/>
            <a:ext cx="8519305" cy="2344943"/>
          </a:xfrm>
          <a:prstGeom prst="rect">
            <a:avLst/>
          </a:prstGeom>
          <a:noFill/>
          <a:ln w="1905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64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IN" sz="1765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4" name="Picture 3" descr="Pipeline with version control, build, unit test, deploy, auto test, deploy to production, and measure and validate">
            <a:extLst>
              <a:ext uri="{FF2B5EF4-FFF2-40B4-BE49-F238E27FC236}">
                <a16:creationId xmlns:a16="http://schemas.microsoft.com/office/drawing/2014/main" id="{72BA12C6-EBD9-4B02-8D54-813C6D689C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0590" y="1177421"/>
            <a:ext cx="5026090" cy="2288193"/>
          </a:xfrm>
          <a:prstGeom prst="rect">
            <a:avLst/>
          </a:prstGeom>
        </p:spPr>
      </p:pic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24C50F9-10CC-4FBE-94E0-BE285841F5D6}"/>
              </a:ext>
            </a:extLst>
          </p:cNvPr>
          <p:cNvSpPr/>
          <p:nvPr/>
        </p:nvSpPr>
        <p:spPr>
          <a:xfrm>
            <a:off x="314708" y="3607839"/>
            <a:ext cx="1611640" cy="752992"/>
          </a:xfrm>
          <a:custGeom>
            <a:avLst/>
            <a:gdLst>
              <a:gd name="connsiteX0" fmla="*/ 0 w 1982948"/>
              <a:gd name="connsiteY0" fmla="*/ 0 h 991474"/>
              <a:gd name="connsiteX1" fmla="*/ 1982948 w 1982948"/>
              <a:gd name="connsiteY1" fmla="*/ 0 h 991474"/>
              <a:gd name="connsiteX2" fmla="*/ 1982948 w 1982948"/>
              <a:gd name="connsiteY2" fmla="*/ 991474 h 991474"/>
              <a:gd name="connsiteX3" fmla="*/ 0 w 1982948"/>
              <a:gd name="connsiteY3" fmla="*/ 991474 h 991474"/>
              <a:gd name="connsiteX4" fmla="*/ 0 w 1982948"/>
              <a:gd name="connsiteY4" fmla="*/ 0 h 991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82948" h="991474">
                <a:moveTo>
                  <a:pt x="0" y="0"/>
                </a:moveTo>
                <a:lnTo>
                  <a:pt x="1982948" y="0"/>
                </a:lnTo>
                <a:lnTo>
                  <a:pt x="1982948" y="991474"/>
                </a:lnTo>
                <a:lnTo>
                  <a:pt x="0" y="99147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0848" tIns="67232" rIns="100848" bIns="67232" numCol="1" spcCol="1270" anchor="ctr" anchorCtr="0">
            <a:noAutofit/>
          </a:bodyPr>
          <a:lstStyle/>
          <a:p>
            <a:pPr defTabSz="686366">
              <a:spcBef>
                <a:spcPct val="0"/>
              </a:spcBef>
              <a:spcAft>
                <a:spcPct val="35000"/>
              </a:spcAft>
            </a:pPr>
            <a:r>
              <a:rPr lang="en-US" sz="1471">
                <a:solidFill>
                  <a:schemeClr val="tx1"/>
                </a:solidFill>
                <a:latin typeface="+mj-lt"/>
              </a:rPr>
              <a:t>Create workflows</a:t>
            </a:r>
            <a:endParaRPr lang="en-IN" sz="1471">
              <a:solidFill>
                <a:schemeClr val="tx1"/>
              </a:solidFill>
              <a:latin typeface="+mj-lt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9A593C42-4D6C-4596-9AA8-987CEA33A4E7}"/>
              </a:ext>
            </a:extLst>
          </p:cNvPr>
          <p:cNvSpPr/>
          <p:nvPr/>
        </p:nvSpPr>
        <p:spPr>
          <a:xfrm>
            <a:off x="2041443" y="3607839"/>
            <a:ext cx="1611640" cy="752992"/>
          </a:xfrm>
          <a:custGeom>
            <a:avLst/>
            <a:gdLst>
              <a:gd name="connsiteX0" fmla="*/ 0 w 1982948"/>
              <a:gd name="connsiteY0" fmla="*/ 0 h 991474"/>
              <a:gd name="connsiteX1" fmla="*/ 1982948 w 1982948"/>
              <a:gd name="connsiteY1" fmla="*/ 0 h 991474"/>
              <a:gd name="connsiteX2" fmla="*/ 1982948 w 1982948"/>
              <a:gd name="connsiteY2" fmla="*/ 991474 h 991474"/>
              <a:gd name="connsiteX3" fmla="*/ 0 w 1982948"/>
              <a:gd name="connsiteY3" fmla="*/ 991474 h 991474"/>
              <a:gd name="connsiteX4" fmla="*/ 0 w 1982948"/>
              <a:gd name="connsiteY4" fmla="*/ 0 h 991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82948" h="991474">
                <a:moveTo>
                  <a:pt x="0" y="0"/>
                </a:moveTo>
                <a:lnTo>
                  <a:pt x="1982948" y="0"/>
                </a:lnTo>
                <a:lnTo>
                  <a:pt x="1982948" y="991474"/>
                </a:lnTo>
                <a:lnTo>
                  <a:pt x="0" y="99147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0848" tIns="67232" rIns="100848" bIns="67232" numCol="1" spcCol="1270" anchor="ctr" anchorCtr="0">
            <a:noAutofit/>
          </a:bodyPr>
          <a:lstStyle/>
          <a:p>
            <a:pPr defTabSz="686366">
              <a:spcBef>
                <a:spcPct val="0"/>
              </a:spcBef>
              <a:spcAft>
                <a:spcPct val="35000"/>
              </a:spcAft>
            </a:pPr>
            <a:r>
              <a:rPr lang="en-US" sz="1471">
                <a:solidFill>
                  <a:schemeClr val="tx1"/>
                </a:solidFill>
                <a:latin typeface="+mj-lt"/>
              </a:rPr>
              <a:t>Work with versions</a:t>
            </a:r>
            <a:endParaRPr lang="en-IN" sz="1471">
              <a:solidFill>
                <a:schemeClr val="tx1"/>
              </a:solidFill>
              <a:latin typeface="+mj-lt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B18064B-FBD5-460E-8389-2746682C973F}"/>
              </a:ext>
            </a:extLst>
          </p:cNvPr>
          <p:cNvSpPr/>
          <p:nvPr/>
        </p:nvSpPr>
        <p:spPr>
          <a:xfrm>
            <a:off x="3768178" y="3607839"/>
            <a:ext cx="1466303" cy="752992"/>
          </a:xfrm>
          <a:custGeom>
            <a:avLst/>
            <a:gdLst>
              <a:gd name="connsiteX0" fmla="*/ 0 w 1982948"/>
              <a:gd name="connsiteY0" fmla="*/ 0 h 991474"/>
              <a:gd name="connsiteX1" fmla="*/ 1982948 w 1982948"/>
              <a:gd name="connsiteY1" fmla="*/ 0 h 991474"/>
              <a:gd name="connsiteX2" fmla="*/ 1982948 w 1982948"/>
              <a:gd name="connsiteY2" fmla="*/ 991474 h 991474"/>
              <a:gd name="connsiteX3" fmla="*/ 0 w 1982948"/>
              <a:gd name="connsiteY3" fmla="*/ 991474 h 991474"/>
              <a:gd name="connsiteX4" fmla="*/ 0 w 1982948"/>
              <a:gd name="connsiteY4" fmla="*/ 0 h 991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82948" h="991474">
                <a:moveTo>
                  <a:pt x="0" y="0"/>
                </a:moveTo>
                <a:lnTo>
                  <a:pt x="1982948" y="0"/>
                </a:lnTo>
                <a:lnTo>
                  <a:pt x="1982948" y="991474"/>
                </a:lnTo>
                <a:lnTo>
                  <a:pt x="0" y="99147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0848" tIns="67232" rIns="100848" bIns="67232" numCol="1" spcCol="1270" anchor="ctr" anchorCtr="0">
            <a:noAutofit/>
          </a:bodyPr>
          <a:lstStyle/>
          <a:p>
            <a:pPr defTabSz="686366">
              <a:spcBef>
                <a:spcPct val="0"/>
              </a:spcBef>
              <a:spcAft>
                <a:spcPct val="35000"/>
              </a:spcAft>
            </a:pPr>
            <a:r>
              <a:rPr lang="en-US" sz="1471">
                <a:solidFill>
                  <a:schemeClr val="tx1"/>
                </a:solidFill>
                <a:latin typeface="+mj-lt"/>
              </a:rPr>
              <a:t>Collaboration</a:t>
            </a:r>
            <a:endParaRPr lang="en-IN" sz="1471">
              <a:solidFill>
                <a:schemeClr val="tx1"/>
              </a:solidFill>
              <a:latin typeface="+mj-lt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9D1A8725-AB59-4699-85B5-D9813B0C1F30}"/>
              </a:ext>
            </a:extLst>
          </p:cNvPr>
          <p:cNvSpPr/>
          <p:nvPr/>
        </p:nvSpPr>
        <p:spPr>
          <a:xfrm>
            <a:off x="5349576" y="3607839"/>
            <a:ext cx="1756976" cy="752992"/>
          </a:xfrm>
          <a:custGeom>
            <a:avLst/>
            <a:gdLst>
              <a:gd name="connsiteX0" fmla="*/ 0 w 1982948"/>
              <a:gd name="connsiteY0" fmla="*/ 0 h 991474"/>
              <a:gd name="connsiteX1" fmla="*/ 1982948 w 1982948"/>
              <a:gd name="connsiteY1" fmla="*/ 0 h 991474"/>
              <a:gd name="connsiteX2" fmla="*/ 1982948 w 1982948"/>
              <a:gd name="connsiteY2" fmla="*/ 991474 h 991474"/>
              <a:gd name="connsiteX3" fmla="*/ 0 w 1982948"/>
              <a:gd name="connsiteY3" fmla="*/ 991474 h 991474"/>
              <a:gd name="connsiteX4" fmla="*/ 0 w 1982948"/>
              <a:gd name="connsiteY4" fmla="*/ 0 h 991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82948" h="991474">
                <a:moveTo>
                  <a:pt x="0" y="0"/>
                </a:moveTo>
                <a:lnTo>
                  <a:pt x="1982948" y="0"/>
                </a:lnTo>
                <a:lnTo>
                  <a:pt x="1982948" y="991474"/>
                </a:lnTo>
                <a:lnTo>
                  <a:pt x="0" y="99147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0848" tIns="67232" rIns="100848" bIns="67232" numCol="1" spcCol="1270" anchor="ctr" anchorCtr="0">
            <a:noAutofit/>
          </a:bodyPr>
          <a:lstStyle/>
          <a:p>
            <a:pPr defTabSz="686366">
              <a:spcBef>
                <a:spcPct val="0"/>
              </a:spcBef>
              <a:spcAft>
                <a:spcPct val="35000"/>
              </a:spcAft>
            </a:pPr>
            <a:r>
              <a:rPr lang="en-US" sz="1471">
                <a:solidFill>
                  <a:schemeClr val="tx1"/>
                </a:solidFill>
                <a:latin typeface="+mj-lt"/>
              </a:rPr>
              <a:t>Maintains history of changes</a:t>
            </a:r>
            <a:endParaRPr lang="en-IN" sz="1471">
              <a:solidFill>
                <a:schemeClr val="tx1"/>
              </a:solidFill>
              <a:latin typeface="+mj-lt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22DF10E6-B096-409B-A20A-BF95A3C57295}"/>
              </a:ext>
            </a:extLst>
          </p:cNvPr>
          <p:cNvSpPr/>
          <p:nvPr/>
        </p:nvSpPr>
        <p:spPr>
          <a:xfrm>
            <a:off x="7221648" y="3607839"/>
            <a:ext cx="1611640" cy="752992"/>
          </a:xfrm>
          <a:custGeom>
            <a:avLst/>
            <a:gdLst>
              <a:gd name="connsiteX0" fmla="*/ 0 w 1982948"/>
              <a:gd name="connsiteY0" fmla="*/ 0 h 991474"/>
              <a:gd name="connsiteX1" fmla="*/ 1982948 w 1982948"/>
              <a:gd name="connsiteY1" fmla="*/ 0 h 991474"/>
              <a:gd name="connsiteX2" fmla="*/ 1982948 w 1982948"/>
              <a:gd name="connsiteY2" fmla="*/ 991474 h 991474"/>
              <a:gd name="connsiteX3" fmla="*/ 0 w 1982948"/>
              <a:gd name="connsiteY3" fmla="*/ 991474 h 991474"/>
              <a:gd name="connsiteX4" fmla="*/ 0 w 1982948"/>
              <a:gd name="connsiteY4" fmla="*/ 0 h 991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82948" h="991474">
                <a:moveTo>
                  <a:pt x="0" y="0"/>
                </a:moveTo>
                <a:lnTo>
                  <a:pt x="1982948" y="0"/>
                </a:lnTo>
                <a:lnTo>
                  <a:pt x="1982948" y="991474"/>
                </a:lnTo>
                <a:lnTo>
                  <a:pt x="0" y="99147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0848" tIns="67232" rIns="100848" bIns="67232" numCol="1" spcCol="1270" anchor="ctr" anchorCtr="0">
            <a:noAutofit/>
          </a:bodyPr>
          <a:lstStyle/>
          <a:p>
            <a:pPr defTabSz="686366">
              <a:spcBef>
                <a:spcPct val="0"/>
              </a:spcBef>
              <a:spcAft>
                <a:spcPct val="35000"/>
              </a:spcAft>
            </a:pPr>
            <a:r>
              <a:rPr lang="en-US" sz="1471">
                <a:solidFill>
                  <a:schemeClr val="tx1"/>
                </a:solidFill>
                <a:latin typeface="+mj-lt"/>
              </a:rPr>
              <a:t>Automate tasks</a:t>
            </a:r>
            <a:endParaRPr lang="en-IN" sz="1471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15667859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8C772-0444-4B2B-8F8A-CDAC4E4A05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egoe UI"/>
                <a:cs typeface="Segoe UI"/>
              </a:rPr>
              <a:t>Distributed source control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962F219-48D5-4187-A47A-900B8F1172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313983" y="1049830"/>
            <a:ext cx="8519305" cy="2344943"/>
          </a:xfrm>
          <a:prstGeom prst="rect">
            <a:avLst/>
          </a:prstGeom>
          <a:noFill/>
          <a:ln w="1905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64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IN" sz="1765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2423499-ACD8-4E1D-B2FB-69D48D7773F9}"/>
              </a:ext>
            </a:extLst>
          </p:cNvPr>
          <p:cNvSpPr txBox="1"/>
          <p:nvPr/>
        </p:nvSpPr>
        <p:spPr>
          <a:xfrm>
            <a:off x="591342" y="2572370"/>
            <a:ext cx="934645" cy="2037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90000"/>
              </a:lnSpc>
              <a:spcAft>
                <a:spcPts val="441"/>
              </a:spcAft>
            </a:pPr>
            <a:r>
              <a:rPr lang="en-IN" sz="1471"/>
              <a:t>Distributed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F89A4DA-7DE6-4658-BDAF-08F39082AA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728" y="1668567"/>
            <a:ext cx="775874" cy="775874"/>
          </a:xfrm>
          <a:prstGeom prst="rect">
            <a:avLst/>
          </a:prstGeom>
        </p:spPr>
      </p:pic>
      <p:graphicFrame>
        <p:nvGraphicFramePr>
          <p:cNvPr id="5" name="Table 4" descr="Strengths are cross platform, open source, offline support, and history. Best used for small codebases, evolving open course, distributed teams, and Greenfield projects">
            <a:extLst>
              <a:ext uri="{FF2B5EF4-FFF2-40B4-BE49-F238E27FC236}">
                <a16:creationId xmlns:a16="http://schemas.microsoft.com/office/drawing/2014/main" id="{2DA0A556-5388-4F92-8C96-C3D0C33EBDD1}"/>
              </a:ext>
            </a:extLst>
          </p:cNvPr>
          <p:cNvGraphicFramePr>
            <a:graphicFrameLocks noGrp="1"/>
          </p:cNvGraphicFramePr>
          <p:nvPr/>
        </p:nvGraphicFramePr>
        <p:xfrm>
          <a:off x="1907565" y="1191293"/>
          <a:ext cx="6784555" cy="20620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92278">
                  <a:extLst>
                    <a:ext uri="{9D8B030D-6E8A-4147-A177-3AD203B41FA5}">
                      <a16:colId xmlns:a16="http://schemas.microsoft.com/office/drawing/2014/main" val="3422310454"/>
                    </a:ext>
                  </a:extLst>
                </a:gridCol>
                <a:gridCol w="3392278">
                  <a:extLst>
                    <a:ext uri="{9D8B030D-6E8A-4147-A177-3AD203B41FA5}">
                      <a16:colId xmlns:a16="http://schemas.microsoft.com/office/drawing/2014/main" val="3414123394"/>
                    </a:ext>
                  </a:extLst>
                </a:gridCol>
              </a:tblGrid>
              <a:tr h="358570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500" b="0" dirty="0">
                          <a:solidFill>
                            <a:schemeClr val="bg1"/>
                          </a:solidFill>
                          <a:latin typeface="+mj-lt"/>
                        </a:rPr>
                        <a:t>Strengths</a:t>
                      </a:r>
                    </a:p>
                  </a:txBody>
                  <a:tcPr marL="68570" marR="68570" marT="67232" marB="67232" anchor="ctr">
                    <a:lnL w="6350" cap="flat" cmpd="sng" algn="ctr">
                      <a:solidFill>
                        <a:srgbClr val="243A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43A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43A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3A5E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500" b="0" dirty="0">
                          <a:solidFill>
                            <a:schemeClr val="bg1"/>
                          </a:solidFill>
                          <a:latin typeface="+mj-lt"/>
                        </a:rPr>
                        <a:t>Best Used for</a:t>
                      </a:r>
                    </a:p>
                  </a:txBody>
                  <a:tcPr marL="68570" marR="68570" marT="67232" marB="67232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43A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43A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43A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3A5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7515957"/>
                  </a:ext>
                </a:extLst>
              </a:tr>
              <a:tr h="1703448">
                <a:tc>
                  <a:txBody>
                    <a:bodyPr/>
                    <a:lstStyle/>
                    <a:p>
                      <a:pPr marL="285750" indent="-285750" algn="l" defTabSz="932742" rtl="0" eaLnBrk="1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US" sz="13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Cross platform support</a:t>
                      </a:r>
                    </a:p>
                    <a:p>
                      <a:pPr marL="285750" indent="-285750" algn="l" defTabSz="932742" rtl="0" eaLnBrk="1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US" sz="13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An open-source friendly code review model via pull requests</a:t>
                      </a:r>
                    </a:p>
                    <a:p>
                      <a:pPr marL="285750" indent="-285750" algn="l" defTabSz="932742" rtl="0" eaLnBrk="1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US" sz="13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Complete offline support</a:t>
                      </a:r>
                    </a:p>
                    <a:p>
                      <a:pPr marL="285750" indent="-285750" algn="l" defTabSz="932742" rtl="0" eaLnBrk="1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US" sz="13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Portable history</a:t>
                      </a:r>
                    </a:p>
                    <a:p>
                      <a:pPr marL="285750" indent="-285750" algn="l" defTabSz="932742" rtl="0" eaLnBrk="1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US" sz="13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An enthusiastic growing user based</a:t>
                      </a:r>
                    </a:p>
                  </a:txBody>
                  <a:tcPr marL="68570" marR="68570" marT="34285" marB="34285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43A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 defTabSz="932742" rtl="0" eaLnBrk="1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US" sz="13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Smaller size (in bytes) and modular codebases</a:t>
                      </a:r>
                    </a:p>
                    <a:p>
                      <a:pPr marL="285750" indent="-285750" algn="l" defTabSz="932742" rtl="0" eaLnBrk="1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US" sz="13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Evolving through open-source</a:t>
                      </a:r>
                    </a:p>
                    <a:p>
                      <a:pPr marL="285750" indent="-285750" algn="l" defTabSz="932742" rtl="0" eaLnBrk="1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US" sz="13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Highly distributed teams</a:t>
                      </a:r>
                    </a:p>
                    <a:p>
                      <a:pPr marL="285750" indent="-285750" algn="l" defTabSz="932742" rtl="0" eaLnBrk="1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US" sz="13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Teams working across platforms</a:t>
                      </a:r>
                    </a:p>
                    <a:p>
                      <a:pPr marL="285750" indent="-285750" algn="l" defTabSz="932742" rtl="0" eaLnBrk="1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US" sz="13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Greenfield codebases</a:t>
                      </a:r>
                    </a:p>
                  </a:txBody>
                  <a:tcPr marL="68570" marR="68570" marT="34285" marB="34285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43A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4803929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D105F768-F790-48F1-819D-009C7FF56511}"/>
              </a:ext>
            </a:extLst>
          </p:cNvPr>
          <p:cNvSpPr/>
          <p:nvPr/>
        </p:nvSpPr>
        <p:spPr>
          <a:xfrm>
            <a:off x="319788" y="3516036"/>
            <a:ext cx="4198092" cy="1084909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9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00848" tIns="67232" rIns="100848" bIns="67232" numCol="1" spcCol="1270" anchor="ctr" anchorCtr="0">
            <a:noAutofit/>
          </a:bodyPr>
          <a:lstStyle/>
          <a:p>
            <a:pPr defTabSz="784418">
              <a:spcBef>
                <a:spcPts val="735"/>
              </a:spcBef>
            </a:pPr>
            <a:r>
              <a:rPr lang="en-US" sz="1765" dirty="0">
                <a:solidFill>
                  <a:schemeClr val="tx1"/>
                </a:solidFill>
                <a:latin typeface="+mj-lt"/>
              </a:rPr>
              <a:t>Every developer clones a copy </a:t>
            </a:r>
            <a:br>
              <a:rPr lang="en-US" sz="1765" dirty="0">
                <a:latin typeface="+mj-lt"/>
              </a:rPr>
            </a:br>
            <a:r>
              <a:rPr lang="en-US" sz="1765" dirty="0">
                <a:solidFill>
                  <a:schemeClr val="tx1"/>
                </a:solidFill>
                <a:latin typeface="+mj-lt"/>
              </a:rPr>
              <a:t>of a repository and has the full </a:t>
            </a:r>
            <a:br>
              <a:rPr lang="en-US" sz="1765" dirty="0">
                <a:latin typeface="+mj-lt"/>
              </a:rPr>
            </a:br>
            <a:r>
              <a:rPr lang="en-US" sz="1765" dirty="0">
                <a:solidFill>
                  <a:schemeClr val="tx1"/>
                </a:solidFill>
                <a:latin typeface="+mj-lt"/>
              </a:rPr>
              <a:t>history of the project.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21DAB0A-E7AE-4112-871D-BDF308F0DAD8}"/>
              </a:ext>
            </a:extLst>
          </p:cNvPr>
          <p:cNvSpPr/>
          <p:nvPr/>
        </p:nvSpPr>
        <p:spPr>
          <a:xfrm>
            <a:off x="4631927" y="3516036"/>
            <a:ext cx="4198092" cy="1084909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9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00848" tIns="67232" rIns="100848" bIns="67232" numCol="1" spcCol="1270" anchor="ctr" anchorCtr="0">
            <a:noAutofit/>
          </a:bodyPr>
          <a:lstStyle/>
          <a:p>
            <a:pPr defTabSz="784418">
              <a:spcBef>
                <a:spcPts val="735"/>
              </a:spcBef>
            </a:pPr>
            <a:r>
              <a:rPr lang="en-US" sz="1765" dirty="0">
                <a:solidFill>
                  <a:schemeClr val="tx1"/>
                </a:solidFill>
                <a:latin typeface="+mj-lt"/>
              </a:rPr>
              <a:t>Common distributed source </a:t>
            </a:r>
            <a:br>
              <a:rPr lang="en-US" sz="1765" dirty="0">
                <a:latin typeface="+mj-lt"/>
              </a:rPr>
            </a:br>
            <a:r>
              <a:rPr lang="en-US" sz="1765" dirty="0">
                <a:solidFill>
                  <a:schemeClr val="tx1"/>
                </a:solidFill>
                <a:latin typeface="+mj-lt"/>
              </a:rPr>
              <a:t>control systems are Mercurial, </a:t>
            </a:r>
            <a:br>
              <a:rPr lang="en-US" sz="1765" dirty="0">
                <a:latin typeface="+mj-lt"/>
              </a:rPr>
            </a:br>
            <a:r>
              <a:rPr lang="en-US" sz="1765" dirty="0">
                <a:solidFill>
                  <a:schemeClr val="tx1"/>
                </a:solidFill>
                <a:latin typeface="+mj-lt"/>
              </a:rPr>
              <a:t>Git, and Bazaar.</a:t>
            </a:r>
          </a:p>
        </p:txBody>
      </p:sp>
    </p:spTree>
    <p:extLst>
      <p:ext uri="{BB962C8B-B14F-4D97-AF65-F5344CB8AC3E}">
        <p14:creationId xmlns:p14="http://schemas.microsoft.com/office/powerpoint/2010/main" val="839226471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8C772-0444-4B2B-8F8A-CDAC4E4A05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egoe UI"/>
                <a:cs typeface="Segoe UI"/>
              </a:rPr>
              <a:t>Centralized source control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C3656FF-1BC6-4D3E-96D9-63982C2A99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313983" y="1049830"/>
            <a:ext cx="8519305" cy="2344943"/>
          </a:xfrm>
          <a:prstGeom prst="rect">
            <a:avLst/>
          </a:prstGeom>
          <a:noFill/>
          <a:ln w="1905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64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IN" sz="1765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3C0AF1D-41EF-43F5-8CE8-5563CF321035}"/>
              </a:ext>
            </a:extLst>
          </p:cNvPr>
          <p:cNvSpPr txBox="1"/>
          <p:nvPr/>
        </p:nvSpPr>
        <p:spPr>
          <a:xfrm>
            <a:off x="591342" y="2529785"/>
            <a:ext cx="934645" cy="2037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90000"/>
              </a:lnSpc>
              <a:spcAft>
                <a:spcPts val="441"/>
              </a:spcAft>
            </a:pPr>
            <a:r>
              <a:rPr lang="en-IN" sz="1471"/>
              <a:t>Centralized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4821B059-A900-4838-A1BD-18164C9F1B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803" y="1711152"/>
            <a:ext cx="771725" cy="760187"/>
          </a:xfrm>
          <a:prstGeom prst="rect">
            <a:avLst/>
          </a:prstGeom>
        </p:spPr>
      </p:pic>
      <p:graphicFrame>
        <p:nvGraphicFramePr>
          <p:cNvPr id="4" name="Table 3" descr="Strengths include scaling, permissions, monitoring, file locking. Best used for large codebases, audit and access, and hard to merge file types">
            <a:extLst>
              <a:ext uri="{FF2B5EF4-FFF2-40B4-BE49-F238E27FC236}">
                <a16:creationId xmlns:a16="http://schemas.microsoft.com/office/drawing/2014/main" id="{6D54D460-3EE1-406D-ABA9-77908298A3A0}"/>
              </a:ext>
            </a:extLst>
          </p:cNvPr>
          <p:cNvGraphicFramePr>
            <a:graphicFrameLocks noGrp="1"/>
          </p:cNvGraphicFramePr>
          <p:nvPr/>
        </p:nvGraphicFramePr>
        <p:xfrm>
          <a:off x="1907565" y="1191293"/>
          <a:ext cx="6784555" cy="20620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92278">
                  <a:extLst>
                    <a:ext uri="{9D8B030D-6E8A-4147-A177-3AD203B41FA5}">
                      <a16:colId xmlns:a16="http://schemas.microsoft.com/office/drawing/2014/main" val="3422310454"/>
                    </a:ext>
                  </a:extLst>
                </a:gridCol>
                <a:gridCol w="3392278">
                  <a:extLst>
                    <a:ext uri="{9D8B030D-6E8A-4147-A177-3AD203B41FA5}">
                      <a16:colId xmlns:a16="http://schemas.microsoft.com/office/drawing/2014/main" val="3414123394"/>
                    </a:ext>
                  </a:extLst>
                </a:gridCol>
              </a:tblGrid>
              <a:tr h="358570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500" b="0" dirty="0">
                          <a:solidFill>
                            <a:schemeClr val="bg1"/>
                          </a:solidFill>
                          <a:latin typeface="+mj-lt"/>
                        </a:rPr>
                        <a:t>Strengths</a:t>
                      </a:r>
                    </a:p>
                  </a:txBody>
                  <a:tcPr marL="68570" marR="68570" marT="67232" marB="67232" anchor="ctr">
                    <a:lnL w="6350" cap="flat" cmpd="sng" algn="ctr">
                      <a:solidFill>
                        <a:srgbClr val="243A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43A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43A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3A5E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500" b="0" dirty="0">
                          <a:solidFill>
                            <a:schemeClr val="bg1"/>
                          </a:solidFill>
                          <a:latin typeface="+mj-lt"/>
                        </a:rPr>
                        <a:t>Best Used for</a:t>
                      </a:r>
                    </a:p>
                  </a:txBody>
                  <a:tcPr marL="68570" marR="68570" marT="67232" marB="67232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43A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43A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43A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3A5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7515957"/>
                  </a:ext>
                </a:extLst>
              </a:tr>
              <a:tr h="1703448">
                <a:tc>
                  <a:txBody>
                    <a:bodyPr/>
                    <a:lstStyle/>
                    <a:p>
                      <a:pPr marL="285750" indent="-285750" algn="l">
                        <a:lnSpc>
                          <a:spcPct val="10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US" sz="1300" dirty="0">
                          <a:solidFill>
                            <a:schemeClr val="tx1"/>
                          </a:solidFill>
                        </a:rPr>
                        <a:t>Easily scales for very large codebases</a:t>
                      </a:r>
                    </a:p>
                    <a:p>
                      <a:pPr marL="285750" indent="-285750" algn="l">
                        <a:lnSpc>
                          <a:spcPct val="10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US" sz="1300" dirty="0">
                          <a:solidFill>
                            <a:schemeClr val="tx1"/>
                          </a:solidFill>
                        </a:rPr>
                        <a:t>Granular permission control</a:t>
                      </a:r>
                    </a:p>
                    <a:p>
                      <a:pPr marL="285750" indent="-285750" algn="l">
                        <a:lnSpc>
                          <a:spcPct val="10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US" sz="1300" dirty="0">
                          <a:solidFill>
                            <a:schemeClr val="tx1"/>
                          </a:solidFill>
                        </a:rPr>
                        <a:t>Permits monitoring of usage</a:t>
                      </a:r>
                    </a:p>
                    <a:p>
                      <a:pPr marL="285750" indent="-285750" algn="l">
                        <a:lnSpc>
                          <a:spcPct val="10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US" sz="1300" dirty="0">
                          <a:solidFill>
                            <a:schemeClr val="tx1"/>
                          </a:solidFill>
                        </a:rPr>
                        <a:t>Allows exclusive file locking</a:t>
                      </a:r>
                    </a:p>
                  </a:txBody>
                  <a:tcPr marL="68570" marR="68570" marT="67232" marB="67232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43A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lnSpc>
                          <a:spcPct val="10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US" sz="1300" dirty="0">
                          <a:solidFill>
                            <a:schemeClr val="tx1"/>
                          </a:solidFill>
                        </a:rPr>
                        <a:t>Large integrated codebases</a:t>
                      </a:r>
                    </a:p>
                    <a:p>
                      <a:pPr marL="285750" indent="-285750" algn="l">
                        <a:lnSpc>
                          <a:spcPct val="10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US" sz="1300" dirty="0">
                          <a:solidFill>
                            <a:schemeClr val="tx1"/>
                          </a:solidFill>
                        </a:rPr>
                        <a:t>Audit and access control down to </a:t>
                      </a:r>
                      <a:br>
                        <a:rPr lang="en-US" sz="1300" dirty="0">
                          <a:solidFill>
                            <a:srgbClr val="000000"/>
                          </a:solidFill>
                        </a:rPr>
                      </a:br>
                      <a:r>
                        <a:rPr lang="en-US" sz="1300" dirty="0">
                          <a:solidFill>
                            <a:schemeClr val="tx1"/>
                          </a:solidFill>
                        </a:rPr>
                        <a:t>the file level</a:t>
                      </a:r>
                    </a:p>
                    <a:p>
                      <a:pPr marL="285750" indent="-285750" algn="l">
                        <a:lnSpc>
                          <a:spcPct val="10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US" sz="1300" dirty="0">
                          <a:solidFill>
                            <a:schemeClr val="tx1"/>
                          </a:solidFill>
                        </a:rPr>
                        <a:t>Hard to merge file types</a:t>
                      </a:r>
                    </a:p>
                  </a:txBody>
                  <a:tcPr marL="68570" marR="68570" marT="67232" marB="67232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43A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4803929"/>
                  </a:ext>
                </a:extLst>
              </a:tr>
            </a:tbl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CFD0A791-16F3-4BFA-81DD-194E6FC05C73}"/>
              </a:ext>
            </a:extLst>
          </p:cNvPr>
          <p:cNvSpPr/>
          <p:nvPr/>
        </p:nvSpPr>
        <p:spPr>
          <a:xfrm>
            <a:off x="319788" y="3516036"/>
            <a:ext cx="4198092" cy="1084909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9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00848" tIns="67232" rIns="100848" bIns="67232" numCol="1" spcCol="1270" anchor="ctr" anchorCtr="0">
            <a:noAutofit/>
          </a:bodyPr>
          <a:lstStyle/>
          <a:p>
            <a:pPr defTabSz="784418">
              <a:spcBef>
                <a:spcPts val="735"/>
              </a:spcBef>
            </a:pPr>
            <a:r>
              <a:rPr lang="en-US" sz="1765" dirty="0">
                <a:solidFill>
                  <a:schemeClr val="tx1"/>
                </a:solidFill>
                <a:latin typeface="+mj-lt"/>
              </a:rPr>
              <a:t>There is a single central copy of your project, and programmers commit their changes to this central copy.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3CFB5FE-89A6-4FFB-B434-C641F7148B61}"/>
              </a:ext>
            </a:extLst>
          </p:cNvPr>
          <p:cNvSpPr/>
          <p:nvPr/>
        </p:nvSpPr>
        <p:spPr>
          <a:xfrm>
            <a:off x="4631927" y="3516036"/>
            <a:ext cx="4198092" cy="1084909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9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00848" tIns="67232" rIns="100848" bIns="67232" numCol="1" spcCol="1270" anchor="ctr" anchorCtr="0">
            <a:noAutofit/>
          </a:bodyPr>
          <a:lstStyle/>
          <a:p>
            <a:pPr defTabSz="784418">
              <a:spcBef>
                <a:spcPts val="735"/>
              </a:spcBef>
            </a:pPr>
            <a:r>
              <a:rPr lang="en-US" sz="1765" dirty="0">
                <a:solidFill>
                  <a:schemeClr val="tx1"/>
                </a:solidFill>
                <a:latin typeface="+mj-lt"/>
              </a:rPr>
              <a:t>Common centralized source control systems are TFVC, CVS, Subversion</a:t>
            </a:r>
            <a:br>
              <a:rPr lang="en-US" sz="1765" dirty="0">
                <a:solidFill>
                  <a:schemeClr val="tx1"/>
                </a:solidFill>
                <a:latin typeface="+mj-lt"/>
              </a:rPr>
            </a:br>
            <a:r>
              <a:rPr lang="en-US" sz="1765" dirty="0">
                <a:solidFill>
                  <a:schemeClr val="tx1"/>
                </a:solidFill>
                <a:latin typeface="+mj-lt"/>
              </a:rPr>
              <a:t>(or SVN), and Perforce.</a:t>
            </a:r>
          </a:p>
        </p:txBody>
      </p:sp>
    </p:spTree>
    <p:extLst>
      <p:ext uri="{BB962C8B-B14F-4D97-AF65-F5344CB8AC3E}">
        <p14:creationId xmlns:p14="http://schemas.microsoft.com/office/powerpoint/2010/main" val="1414295708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8CE94-32B0-4366-91DC-2A3F45BE4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Branching and Merging</a:t>
            </a:r>
          </a:p>
        </p:txBody>
      </p:sp>
      <p:pic>
        <p:nvPicPr>
          <p:cNvPr id="4098" name="Picture 2" descr="enter image description here">
            <a:extLst>
              <a:ext uri="{FF2B5EF4-FFF2-40B4-BE49-F238E27FC236}">
                <a16:creationId xmlns:a16="http://schemas.microsoft.com/office/drawing/2014/main" id="{42089FC6-1BC8-4E77-AF56-6F74EC6701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300" y="201446"/>
            <a:ext cx="7620000" cy="4362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15663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94658D-59C1-4A49-A3CF-CFE64FFA5F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Merge commits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9D4F7F-0D92-4DF0-ABBB-B435C8D685F2}"/>
              </a:ext>
            </a:extLst>
          </p:cNvPr>
          <p:cNvSpPr txBox="1"/>
          <p:nvPr/>
        </p:nvSpPr>
        <p:spPr>
          <a:xfrm>
            <a:off x="1441450" y="4755118"/>
            <a:ext cx="15406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FF00"/>
                </a:solidFill>
              </a:rPr>
              <a:t>https://timw.info/k0n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A1564F-9579-496D-9409-CAAAC6F86A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6609" y="521881"/>
            <a:ext cx="5890781" cy="4233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9365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94658D-59C1-4A49-A3CF-CFE64FFA5F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Merge squash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9D4F7F-0D92-4DF0-ABBB-B435C8D685F2}"/>
              </a:ext>
            </a:extLst>
          </p:cNvPr>
          <p:cNvSpPr txBox="1"/>
          <p:nvPr/>
        </p:nvSpPr>
        <p:spPr>
          <a:xfrm>
            <a:off x="1441450" y="4755118"/>
            <a:ext cx="15406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FF00"/>
                </a:solidFill>
              </a:rPr>
              <a:t>https://timw.info/k0n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32DFABF-2510-4926-A967-AD78162CD6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2288" y="610117"/>
            <a:ext cx="6519424" cy="4042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4670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94658D-59C1-4A49-A3CF-CFE64FFA5F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Rebase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9D4F7F-0D92-4DF0-ABBB-B435C8D685F2}"/>
              </a:ext>
            </a:extLst>
          </p:cNvPr>
          <p:cNvSpPr txBox="1"/>
          <p:nvPr/>
        </p:nvSpPr>
        <p:spPr>
          <a:xfrm>
            <a:off x="1441450" y="4755118"/>
            <a:ext cx="15406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FF00"/>
                </a:solidFill>
              </a:rPr>
              <a:t>https://timw.info/k0n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A6068E-D015-451A-9CA6-9ABA7D437F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2476" y="1066988"/>
            <a:ext cx="6619048" cy="30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0450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1 of 2 Learning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Manage source control/Develop a SRE strategy</a:t>
            </a:r>
          </a:p>
          <a:p>
            <a:r>
              <a:rPr lang="en-US" dirty="0"/>
              <a:t>Develop CI build pipelines</a:t>
            </a:r>
          </a:p>
          <a:p>
            <a:r>
              <a:rPr lang="en-US" dirty="0"/>
              <a:t>Manage dependencies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563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8CE94-32B0-4366-91DC-2A3F45BE4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Workflow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9587E5-F771-4202-A44D-26F8BBD68E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188" y="970825"/>
            <a:ext cx="7581870" cy="320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1023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764A5-3E68-4AF6-9EDD-CC10D090A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Single-Stage </a:t>
            </a:r>
            <a:r>
              <a:rPr lang="en-US" dirty="0" err="1"/>
              <a:t>Dockerfile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9487A9-D905-48B5-AF72-B55654C3C0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49A742D7-E70D-4434-9434-6B2B7D0B73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8952" y="585788"/>
            <a:ext cx="3306947" cy="444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8538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8CE94-32B0-4366-91DC-2A3F45BE4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Container Development Process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68C322-16B0-4EE6-9073-7236CFDB62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372" y="1131951"/>
            <a:ext cx="7885255" cy="2879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2572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764A5-3E68-4AF6-9EDD-CC10D090A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Multi-Stage </a:t>
            </a:r>
            <a:r>
              <a:rPr lang="en-US" dirty="0" err="1"/>
              <a:t>Dockerfile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A31C220-7FA3-4FFD-B334-E3DFA714FE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9F7137C-97D2-4304-84FD-89562472CE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343" y="799442"/>
            <a:ext cx="7795784" cy="3675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7092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8CE94-32B0-4366-91DC-2A3F45BE4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Helm, ACR, and AKS</a:t>
            </a:r>
          </a:p>
        </p:txBody>
      </p:sp>
      <p:pic>
        <p:nvPicPr>
          <p:cNvPr id="2050" name="Picture 2" descr="DevOps workflow with containers">
            <a:extLst>
              <a:ext uri="{FF2B5EF4-FFF2-40B4-BE49-F238E27FC236}">
                <a16:creationId xmlns:a16="http://schemas.microsoft.com/office/drawing/2014/main" id="{6C81AE24-9D33-473F-9D6A-1856A7C63E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0856" y="671966"/>
            <a:ext cx="5602288" cy="4223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03403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8CE94-32B0-4366-91DC-2A3F45BE4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Engines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4BAEBC-BE2E-4AD5-BC26-BD51F65911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314" y="573276"/>
            <a:ext cx="3428571" cy="25238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8EA3061-FE35-4794-8AB6-13A3E57BF1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1278" y="573276"/>
            <a:ext cx="3457143" cy="301904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E1BBFCB-6215-42D9-96C2-26921BDFDD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0571" y="1835180"/>
            <a:ext cx="3542857" cy="31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499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8CE94-32B0-4366-91DC-2A3F45BE4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Testing Extensions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5938EE-12B0-4FF8-A972-C4D28F7332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869" y="636674"/>
            <a:ext cx="5871731" cy="11743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DA1BD99-839C-4F33-8661-B6988AF98C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0019" y="1750073"/>
            <a:ext cx="5871731" cy="15248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3AD2420-D6B2-4F15-AD13-799B23307A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250" y="2924419"/>
            <a:ext cx="5809524" cy="18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946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3D1B4-FF6C-4881-99D1-D1376403C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egoe UI"/>
                <a:cs typeface="Segoe UI"/>
              </a:rPr>
              <a:t>Sources and impacts of technical debt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7A5E062-7AAB-4855-96E9-E6890F22452A}"/>
              </a:ext>
            </a:extLst>
          </p:cNvPr>
          <p:cNvSpPr txBox="1"/>
          <p:nvPr/>
        </p:nvSpPr>
        <p:spPr>
          <a:xfrm>
            <a:off x="313983" y="895410"/>
            <a:ext cx="8507864" cy="271613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/>
          <a:p>
            <a:r>
              <a:rPr lang="en-US" sz="1765">
                <a:latin typeface="+mj-lt"/>
              </a:rPr>
              <a:t>Common sources of technical debt are: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6F8AC02-DAD5-4C53-BB80-50B76195B0A3}"/>
              </a:ext>
            </a:extLst>
          </p:cNvPr>
          <p:cNvSpPr/>
          <p:nvPr/>
        </p:nvSpPr>
        <p:spPr>
          <a:xfrm>
            <a:off x="320987" y="1313462"/>
            <a:ext cx="4205099" cy="6050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00848" tIns="67232" rIns="100848" bIns="67232" anchor="ctr">
            <a:noAutofit/>
          </a:bodyPr>
          <a:lstStyle/>
          <a:p>
            <a:pPr marL="0" lvl="2"/>
            <a:r>
              <a:rPr lang="en-US" sz="1471"/>
              <a:t>Lack of coding style and standards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9C40E1B-205F-45D9-B318-90994E773CD3}"/>
              </a:ext>
            </a:extLst>
          </p:cNvPr>
          <p:cNvSpPr/>
          <p:nvPr/>
        </p:nvSpPr>
        <p:spPr>
          <a:xfrm>
            <a:off x="320987" y="2038268"/>
            <a:ext cx="4205099" cy="6050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00848" tIns="67232" rIns="100848" bIns="67232" anchor="ctr">
            <a:noAutofit/>
          </a:bodyPr>
          <a:lstStyle/>
          <a:p>
            <a:pPr marL="0" lvl="2"/>
            <a:r>
              <a:rPr lang="en-US" sz="1471"/>
              <a:t>Lack of or poor design of unit test cases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B5661AA-050B-4F8B-99FD-96C20A0010EC}"/>
              </a:ext>
            </a:extLst>
          </p:cNvPr>
          <p:cNvSpPr/>
          <p:nvPr/>
        </p:nvSpPr>
        <p:spPr>
          <a:xfrm>
            <a:off x="320987" y="2763075"/>
            <a:ext cx="4205099" cy="6050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00848" tIns="67232" rIns="100848" bIns="67232" anchor="ctr">
            <a:noAutofit/>
          </a:bodyPr>
          <a:lstStyle/>
          <a:p>
            <a:pPr marL="0" lvl="2"/>
            <a:r>
              <a:rPr lang="en-US" sz="1471"/>
              <a:t>Ignoring or not understanding object orient design principles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E518534-4913-4DE4-93A9-469F4961B539}"/>
              </a:ext>
            </a:extLst>
          </p:cNvPr>
          <p:cNvSpPr/>
          <p:nvPr/>
        </p:nvSpPr>
        <p:spPr>
          <a:xfrm>
            <a:off x="320987" y="3487881"/>
            <a:ext cx="4205099" cy="6050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00848" tIns="67232" rIns="100848" bIns="67232" anchor="ctr">
            <a:noAutofit/>
          </a:bodyPr>
          <a:lstStyle/>
          <a:p>
            <a:pPr marL="0" lvl="2"/>
            <a:r>
              <a:rPr lang="en-US" sz="1471"/>
              <a:t>Monolithic classes and code libraries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66A6CBA-08D5-43F8-A210-2C53316703D0}"/>
              </a:ext>
            </a:extLst>
          </p:cNvPr>
          <p:cNvSpPr/>
          <p:nvPr/>
        </p:nvSpPr>
        <p:spPr>
          <a:xfrm>
            <a:off x="320987" y="4212687"/>
            <a:ext cx="4205099" cy="6050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00848" tIns="67232" rIns="100848" bIns="67232" anchor="ctr">
            <a:noAutofit/>
          </a:bodyPr>
          <a:lstStyle/>
          <a:p>
            <a:pPr marL="0" lvl="2"/>
            <a:r>
              <a:rPr lang="en-US" sz="1471"/>
              <a:t>Poorly envisioned use of technology, architecture and approach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E70A683-3A7A-44B4-AF25-F86B496C706D}"/>
              </a:ext>
            </a:extLst>
          </p:cNvPr>
          <p:cNvSpPr/>
          <p:nvPr/>
        </p:nvSpPr>
        <p:spPr>
          <a:xfrm>
            <a:off x="4619146" y="1313462"/>
            <a:ext cx="4202702" cy="6050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00848" tIns="67232" rIns="100848" bIns="67232" anchor="ctr">
            <a:noAutofit/>
          </a:bodyPr>
          <a:lstStyle/>
          <a:p>
            <a:pPr marL="0" lvl="2"/>
            <a:r>
              <a:rPr lang="en-US" sz="1471"/>
              <a:t>Over-engineering code 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5A3E36E-C23B-44CF-811B-CDC70EF87AFC}"/>
              </a:ext>
            </a:extLst>
          </p:cNvPr>
          <p:cNvSpPr/>
          <p:nvPr/>
        </p:nvSpPr>
        <p:spPr>
          <a:xfrm>
            <a:off x="4619144" y="2038268"/>
            <a:ext cx="4202702" cy="6050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00848" tIns="67232" rIns="100848" bIns="67232" anchor="ctr">
            <a:noAutofit/>
          </a:bodyPr>
          <a:lstStyle/>
          <a:p>
            <a:pPr marL="0" lvl="2"/>
            <a:r>
              <a:rPr lang="en-US" sz="1471"/>
              <a:t>Insufficient comments and documentation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0E79D60-C85F-4FC0-B6E1-04E8CE033656}"/>
              </a:ext>
            </a:extLst>
          </p:cNvPr>
          <p:cNvSpPr/>
          <p:nvPr/>
        </p:nvSpPr>
        <p:spPr>
          <a:xfrm>
            <a:off x="4619146" y="2763075"/>
            <a:ext cx="4202702" cy="6050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00848" tIns="67232" rIns="100848" bIns="67232" anchor="ctr">
            <a:noAutofit/>
          </a:bodyPr>
          <a:lstStyle/>
          <a:p>
            <a:pPr marL="0" lvl="2"/>
            <a:r>
              <a:rPr lang="en-US" sz="1471"/>
              <a:t>Not writing self-documenting code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4D3AE76-B905-4F33-9100-660B9F5F3447}"/>
              </a:ext>
            </a:extLst>
          </p:cNvPr>
          <p:cNvSpPr/>
          <p:nvPr/>
        </p:nvSpPr>
        <p:spPr>
          <a:xfrm>
            <a:off x="4619146" y="3487881"/>
            <a:ext cx="4202702" cy="6050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00848" tIns="67232" rIns="100848" bIns="67232" anchor="ctr">
            <a:noAutofit/>
          </a:bodyPr>
          <a:lstStyle/>
          <a:p>
            <a:pPr marL="0" lvl="2"/>
            <a:r>
              <a:rPr lang="en-US" sz="1471"/>
              <a:t>Taking shortcuts to meet deadlines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741287E-4964-4EAB-9ACA-74799CE63827}"/>
              </a:ext>
            </a:extLst>
          </p:cNvPr>
          <p:cNvSpPr/>
          <p:nvPr/>
        </p:nvSpPr>
        <p:spPr>
          <a:xfrm>
            <a:off x="4619146" y="4212687"/>
            <a:ext cx="4202702" cy="6050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00848" tIns="67232" rIns="100848" bIns="67232" anchor="ctr">
            <a:noAutofit/>
          </a:bodyPr>
          <a:lstStyle/>
          <a:p>
            <a:pPr marL="0" lvl="2"/>
            <a:r>
              <a:rPr lang="en-US" sz="1471"/>
              <a:t>Leaving dead code in place</a:t>
            </a:r>
          </a:p>
        </p:txBody>
      </p:sp>
    </p:spTree>
    <p:extLst>
      <p:ext uri="{BB962C8B-B14F-4D97-AF65-F5344CB8AC3E}">
        <p14:creationId xmlns:p14="http://schemas.microsoft.com/office/powerpoint/2010/main" val="1905722822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8CE94-32B0-4366-91DC-2A3F45BE4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Testing Extensions, Continued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FFB76B-30D1-46D8-9BD4-A3AC3A9941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7238" y="991857"/>
            <a:ext cx="4409524" cy="12380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2B497FD-EDF1-401E-8DAA-C234E21773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3905" y="2740088"/>
            <a:ext cx="4676190" cy="10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373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8CE94-32B0-4366-91DC-2A3F45BE4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Management Scopes</a:t>
            </a:r>
          </a:p>
        </p:txBody>
      </p:sp>
      <p:pic>
        <p:nvPicPr>
          <p:cNvPr id="3074" name="Picture 2" descr="Diagram that shows the relationship of management hierarchy levels">
            <a:extLst>
              <a:ext uri="{FF2B5EF4-FFF2-40B4-BE49-F238E27FC236}">
                <a16:creationId xmlns:a16="http://schemas.microsoft.com/office/drawing/2014/main" id="{16DF3AB9-70B4-4B1D-B0BF-EC28FB8CC5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3194" y="717550"/>
            <a:ext cx="6297612" cy="4086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92072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2 of 2 Learning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Implement a release strategy</a:t>
            </a:r>
          </a:p>
          <a:p>
            <a:r>
              <a:rPr lang="en-US" dirty="0"/>
              <a:t>Handle configuration management</a:t>
            </a:r>
          </a:p>
          <a:p>
            <a:r>
              <a:rPr lang="en-US" dirty="0"/>
              <a:t>Facilitate communication &amp; collaboration (10-15%)</a:t>
            </a:r>
          </a:p>
          <a:p>
            <a:endParaRPr lang="en-US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C3DE7EF-7170-4E93-B303-0AF33228655E}"/>
              </a:ext>
            </a:extLst>
          </p:cNvPr>
          <p:cNvSpPr/>
          <p:nvPr/>
        </p:nvSpPr>
        <p:spPr>
          <a:xfrm>
            <a:off x="1677985" y="2882900"/>
            <a:ext cx="5778500" cy="57785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AZ-400 exam tips &amp; tricks throughout!</a:t>
            </a:r>
          </a:p>
        </p:txBody>
      </p:sp>
    </p:spTree>
    <p:extLst>
      <p:ext uri="{BB962C8B-B14F-4D97-AF65-F5344CB8AC3E}">
        <p14:creationId xmlns:p14="http://schemas.microsoft.com/office/powerpoint/2010/main" val="2623266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8CE94-32B0-4366-91DC-2A3F45BE4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AD Identity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C609DD-CAB2-45D2-AD6D-2EF48166C1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0650" y="618623"/>
            <a:ext cx="6757516" cy="4168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30579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8CE94-32B0-4366-91DC-2A3F45BE4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Automation DSC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1B0461F-DF79-4D44-A39D-F347CAE2B7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2180" y="814388"/>
            <a:ext cx="7670000" cy="4011612"/>
          </a:xfrm>
        </p:spPr>
      </p:pic>
    </p:spTree>
    <p:extLst>
      <p:ext uri="{BB962C8B-B14F-4D97-AF65-F5344CB8AC3E}">
        <p14:creationId xmlns:p14="http://schemas.microsoft.com/office/powerpoint/2010/main" val="248717397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8CE94-32B0-4366-91DC-2A3F45BE4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Management Scopes</a:t>
            </a:r>
          </a:p>
        </p:txBody>
      </p:sp>
      <p:pic>
        <p:nvPicPr>
          <p:cNvPr id="3074" name="Picture 2" descr="Diagram that shows the relationship of management hierarchy levels">
            <a:extLst>
              <a:ext uri="{FF2B5EF4-FFF2-40B4-BE49-F238E27FC236}">
                <a16:creationId xmlns:a16="http://schemas.microsoft.com/office/drawing/2014/main" id="{16DF3AB9-70B4-4B1D-B0BF-EC28FB8CC5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3194" y="717550"/>
            <a:ext cx="6297612" cy="4086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470596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Build Automation with Azure Pipelines</a:t>
            </a:r>
          </a:p>
        </p:txBody>
      </p:sp>
    </p:spTree>
    <p:extLst>
      <p:ext uri="{BB962C8B-B14F-4D97-AF65-F5344CB8AC3E}">
        <p14:creationId xmlns:p14="http://schemas.microsoft.com/office/powerpoint/2010/main" val="420209075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6AFAF13-0055-4655-AC55-ECF597892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egoe UI"/>
                <a:cs typeface="Segoe UI"/>
              </a:rPr>
              <a:t>Azure pipelines and visual designer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33DC60F-7A5B-4590-ADCD-5956B80DA9E8}"/>
              </a:ext>
            </a:extLst>
          </p:cNvPr>
          <p:cNvSpPr/>
          <p:nvPr/>
        </p:nvSpPr>
        <p:spPr>
          <a:xfrm>
            <a:off x="313984" y="1027520"/>
            <a:ext cx="8507864" cy="485563"/>
          </a:xfrm>
          <a:prstGeom prst="rect">
            <a:avLst/>
          </a:prstGeom>
          <a:noFill/>
          <a:ln w="635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r>
              <a:rPr lang="en-US" sz="1765" dirty="0">
                <a:solidFill>
                  <a:schemeClr val="tx1"/>
                </a:solidFill>
                <a:latin typeface="+mj-lt"/>
              </a:rPr>
              <a:t>Configure your pipelines with the Visual Designer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96AF5F1-B6E5-472B-8740-0A4C273402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313983" y="1630471"/>
            <a:ext cx="8516036" cy="1399330"/>
          </a:xfrm>
          <a:prstGeom prst="rect">
            <a:avLst/>
          </a:prstGeom>
          <a:noFill/>
          <a:ln w="1905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647" fontAlgn="base">
              <a:spcBef>
                <a:spcPct val="0"/>
              </a:spcBef>
              <a:spcAft>
                <a:spcPct val="0"/>
              </a:spcAft>
            </a:pPr>
            <a:endParaRPr lang="en-IN" sz="1765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54" name="Group 53" descr="Edit Code&#10;">
            <a:extLst>
              <a:ext uri="{FF2B5EF4-FFF2-40B4-BE49-F238E27FC236}">
                <a16:creationId xmlns:a16="http://schemas.microsoft.com/office/drawing/2014/main" id="{455490BD-E79E-4AD6-91AF-6BF8C8C8BA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/>
        </p:nvGrpSpPr>
        <p:grpSpPr>
          <a:xfrm>
            <a:off x="554531" y="2139411"/>
            <a:ext cx="586700" cy="732637"/>
            <a:chOff x="1120639" y="2909251"/>
            <a:chExt cx="797953" cy="996437"/>
          </a:xfrm>
        </p:grpSpPr>
        <p:pic>
          <p:nvPicPr>
            <p:cNvPr id="14" name="Picture 13" descr="Icon of a screen with three circles enclosed by outward pointing chevrons on left and right">
              <a:extLst>
                <a:ext uri="{FF2B5EF4-FFF2-40B4-BE49-F238E27FC236}">
                  <a16:creationId xmlns:a16="http://schemas.microsoft.com/office/drawing/2014/main" id="{0AEB9640-770E-46BA-B5BA-DF9D4E42184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29495" y="2909251"/>
              <a:ext cx="580242" cy="435422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2F2BB4A-AE9C-481D-8A96-19304AFE6F5D}"/>
                </a:ext>
              </a:extLst>
            </p:cNvPr>
            <p:cNvSpPr txBox="1"/>
            <p:nvPr/>
          </p:nvSpPr>
          <p:spPr>
            <a:xfrm>
              <a:off x="1120639" y="3684180"/>
              <a:ext cx="797953" cy="22150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441"/>
                </a:spcAft>
              </a:pPr>
              <a:r>
                <a:rPr lang="en-IN" sz="1176" dirty="0">
                  <a:solidFill>
                    <a:schemeClr val="tx2"/>
                  </a:solidFill>
                  <a:latin typeface="+mj-lt"/>
                </a:rPr>
                <a:t>Edit Code</a:t>
              </a:r>
              <a:endParaRPr lang="en-US" sz="1176" dirty="0">
                <a:solidFill>
                  <a:schemeClr val="tx2"/>
                </a:solidFill>
                <a:latin typeface="+mj-lt"/>
              </a:endParaRPr>
            </a:p>
          </p:txBody>
        </p:sp>
      </p:grpSp>
      <p:cxnSp>
        <p:nvCxnSpPr>
          <p:cNvPr id="26" name="Straight Arrow Connector 25" descr="Arrow pointing to the right">
            <a:extLst>
              <a:ext uri="{FF2B5EF4-FFF2-40B4-BE49-F238E27FC236}">
                <a16:creationId xmlns:a16="http://schemas.microsoft.com/office/drawing/2014/main" id="{BFC662FF-C39A-47E6-B36A-FDF2D2625141}"/>
              </a:ext>
            </a:extLst>
          </p:cNvPr>
          <p:cNvCxnSpPr>
            <a:cxnSpLocks/>
          </p:cNvCxnSpPr>
          <p:nvPr/>
        </p:nvCxnSpPr>
        <p:spPr>
          <a:xfrm>
            <a:off x="1204671" y="2299484"/>
            <a:ext cx="221615" cy="0"/>
          </a:xfrm>
          <a:prstGeom prst="straightConnector1">
            <a:avLst/>
          </a:prstGeom>
          <a:ln w="38100">
            <a:solidFill>
              <a:schemeClr val="tx2"/>
            </a:solidFill>
            <a:headEnd type="none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Group 54" descr="Push to code repo&#10;">
            <a:extLst>
              <a:ext uri="{FF2B5EF4-FFF2-40B4-BE49-F238E27FC236}">
                <a16:creationId xmlns:a16="http://schemas.microsoft.com/office/drawing/2014/main" id="{0E79DF47-9761-47DC-813C-2A8ABA8E35C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/>
        </p:nvGrpSpPr>
        <p:grpSpPr>
          <a:xfrm>
            <a:off x="1519200" y="2089452"/>
            <a:ext cx="1112485" cy="782596"/>
            <a:chOff x="2335584" y="2841303"/>
            <a:chExt cx="1513057" cy="1064385"/>
          </a:xfrm>
        </p:grpSpPr>
        <p:pic>
          <p:nvPicPr>
            <p:cNvPr id="16" name="Picture 15" descr="Icon of a cloud with multiples lines extending from it">
              <a:extLst>
                <a:ext uri="{FF2B5EF4-FFF2-40B4-BE49-F238E27FC236}">
                  <a16:creationId xmlns:a16="http://schemas.microsoft.com/office/drawing/2014/main" id="{586D0437-325A-4943-B4A8-676783AC46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2806454" y="2841303"/>
              <a:ext cx="571318" cy="571318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476040B-3499-4373-AF30-B25A9EFED27E}"/>
                </a:ext>
              </a:extLst>
            </p:cNvPr>
            <p:cNvSpPr txBox="1"/>
            <p:nvPr/>
          </p:nvSpPr>
          <p:spPr>
            <a:xfrm>
              <a:off x="2335584" y="3684180"/>
              <a:ext cx="1513057" cy="22150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441"/>
                </a:spcAft>
              </a:pPr>
              <a:r>
                <a:rPr lang="en-IN" sz="1176" dirty="0">
                  <a:solidFill>
                    <a:schemeClr val="tx2"/>
                  </a:solidFill>
                  <a:latin typeface="+mj-lt"/>
                </a:rPr>
                <a:t>Push to code repo</a:t>
              </a:r>
              <a:endParaRPr lang="en-US" sz="1176" dirty="0">
                <a:solidFill>
                  <a:schemeClr val="tx2"/>
                </a:solidFill>
                <a:latin typeface="+mj-lt"/>
              </a:endParaRPr>
            </a:p>
          </p:txBody>
        </p:sp>
      </p:grpSp>
      <p:cxnSp>
        <p:nvCxnSpPr>
          <p:cNvPr id="32" name="Straight Arrow Connector 31" descr="Arrow pointing to the right">
            <a:extLst>
              <a:ext uri="{FF2B5EF4-FFF2-40B4-BE49-F238E27FC236}">
                <a16:creationId xmlns:a16="http://schemas.microsoft.com/office/drawing/2014/main" id="{4927840C-89DF-4C7B-81A0-E868F34230AD}"/>
              </a:ext>
            </a:extLst>
          </p:cNvPr>
          <p:cNvCxnSpPr>
            <a:cxnSpLocks/>
          </p:cNvCxnSpPr>
          <p:nvPr/>
        </p:nvCxnSpPr>
        <p:spPr>
          <a:xfrm>
            <a:off x="2724600" y="2299484"/>
            <a:ext cx="221615" cy="0"/>
          </a:xfrm>
          <a:prstGeom prst="straightConnector1">
            <a:avLst/>
          </a:prstGeom>
          <a:ln w="38100">
            <a:solidFill>
              <a:schemeClr val="tx2"/>
            </a:solidFill>
            <a:headEnd type="none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C147A068-BEAE-4374-9F94-2ADAF709F6F2}"/>
              </a:ext>
            </a:extLst>
          </p:cNvPr>
          <p:cNvSpPr/>
          <p:nvPr/>
        </p:nvSpPr>
        <p:spPr bwMode="auto">
          <a:xfrm>
            <a:off x="2974170" y="1688165"/>
            <a:ext cx="1630345" cy="128394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7232" tIns="67232" rIns="67232" bIns="6723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fontAlgn="base">
              <a:lnSpc>
                <a:spcPct val="90000"/>
              </a:lnSpc>
              <a:spcBef>
                <a:spcPct val="0"/>
              </a:spcBef>
              <a:spcAft>
                <a:spcPts val="441"/>
              </a:spcAft>
            </a:pPr>
            <a:r>
              <a:rPr lang="en-IN" sz="1029">
                <a:solidFill>
                  <a:schemeClr val="tx1"/>
                </a:solidFill>
                <a:latin typeface="+mj-lt"/>
              </a:rPr>
              <a:t>Continuous Integration</a:t>
            </a:r>
            <a:endParaRPr lang="en-US" sz="1029" err="1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46" name="Group 45" descr="Build tasks&#10;">
            <a:extLst>
              <a:ext uri="{FF2B5EF4-FFF2-40B4-BE49-F238E27FC236}">
                <a16:creationId xmlns:a16="http://schemas.microsoft.com/office/drawing/2014/main" id="{F994CCE6-D135-468E-9821-C164E3C889C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/>
        </p:nvGrpSpPr>
        <p:grpSpPr>
          <a:xfrm>
            <a:off x="3009429" y="2089452"/>
            <a:ext cx="654025" cy="782596"/>
            <a:chOff x="4401848" y="2841303"/>
            <a:chExt cx="889519" cy="1064385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177BD79-D792-4138-820F-76790ACBF081}"/>
                </a:ext>
              </a:extLst>
            </p:cNvPr>
            <p:cNvSpPr txBox="1"/>
            <p:nvPr/>
          </p:nvSpPr>
          <p:spPr>
            <a:xfrm>
              <a:off x="4401848" y="3684180"/>
              <a:ext cx="889519" cy="22150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441"/>
                </a:spcAft>
              </a:pPr>
              <a:r>
                <a:rPr lang="en-IN" sz="1176" dirty="0">
                  <a:solidFill>
                    <a:schemeClr val="tx2"/>
                  </a:solidFill>
                  <a:latin typeface="+mj-lt"/>
                </a:rPr>
                <a:t>Build tasks</a:t>
              </a:r>
              <a:endParaRPr lang="en-US" sz="1176" dirty="0">
                <a:solidFill>
                  <a:schemeClr val="tx2"/>
                </a:solidFill>
                <a:latin typeface="+mj-lt"/>
              </a:endParaRPr>
            </a:p>
          </p:txBody>
        </p:sp>
        <p:pic>
          <p:nvPicPr>
            <p:cNvPr id="33" name="Picture 32" descr="Icon of wrench and screw driver">
              <a:extLst>
                <a:ext uri="{FF2B5EF4-FFF2-40B4-BE49-F238E27FC236}">
                  <a16:creationId xmlns:a16="http://schemas.microsoft.com/office/drawing/2014/main" id="{D95956AA-A205-422E-9C25-AEF90310C45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20301" y="2841303"/>
              <a:ext cx="356956" cy="571318"/>
            </a:xfrm>
            <a:prstGeom prst="rect">
              <a:avLst/>
            </a:prstGeom>
          </p:spPr>
        </p:pic>
      </p:grpSp>
      <p:sp>
        <p:nvSpPr>
          <p:cNvPr id="53" name="Plus Sign 52" descr="Addition sign">
            <a:extLst>
              <a:ext uri="{FF2B5EF4-FFF2-40B4-BE49-F238E27FC236}">
                <a16:creationId xmlns:a16="http://schemas.microsoft.com/office/drawing/2014/main" id="{C0522BE1-8641-46BE-B0DA-B2F7D8C1D5D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 bwMode="auto">
          <a:xfrm>
            <a:off x="3640992" y="2155096"/>
            <a:ext cx="297155" cy="297155"/>
          </a:xfrm>
          <a:prstGeom prst="mathPlus">
            <a:avLst>
              <a:gd name="adj1" fmla="val 20225"/>
            </a:avLst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64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765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47" name="Group 46" descr="Test tasks&#10;">
            <a:extLst>
              <a:ext uri="{FF2B5EF4-FFF2-40B4-BE49-F238E27FC236}">
                <a16:creationId xmlns:a16="http://schemas.microsoft.com/office/drawing/2014/main" id="{8EE9BFB9-CE81-4FE9-93FA-7F3D2F98933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/>
        </p:nvGrpSpPr>
        <p:grpSpPr>
          <a:xfrm>
            <a:off x="3918660" y="2080981"/>
            <a:ext cx="604333" cy="791067"/>
            <a:chOff x="5638466" y="2829782"/>
            <a:chExt cx="821934" cy="1075906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6E14517-69DF-43D1-AFA3-06FB6BB1EB78}"/>
                </a:ext>
              </a:extLst>
            </p:cNvPr>
            <p:cNvSpPr txBox="1"/>
            <p:nvPr/>
          </p:nvSpPr>
          <p:spPr>
            <a:xfrm>
              <a:off x="5638466" y="3684180"/>
              <a:ext cx="821934" cy="22150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441"/>
                </a:spcAft>
              </a:pPr>
              <a:r>
                <a:rPr lang="en-IN" sz="1176" dirty="0">
                  <a:solidFill>
                    <a:schemeClr val="tx2"/>
                  </a:solidFill>
                  <a:latin typeface="+mj-lt"/>
                </a:rPr>
                <a:t>Test tasks</a:t>
              </a:r>
              <a:endParaRPr lang="en-US" sz="1176" dirty="0">
                <a:solidFill>
                  <a:schemeClr val="tx2"/>
                </a:solidFill>
                <a:latin typeface="+mj-lt"/>
              </a:endParaRPr>
            </a:p>
          </p:txBody>
        </p:sp>
        <p:pic>
          <p:nvPicPr>
            <p:cNvPr id="37" name="Picture 36" descr="Icon of a document with a checkmark">
              <a:extLst>
                <a:ext uri="{FF2B5EF4-FFF2-40B4-BE49-F238E27FC236}">
                  <a16:creationId xmlns:a16="http://schemas.microsoft.com/office/drawing/2014/main" id="{0784F6D9-F8C1-4691-A891-1E0DAD5219C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76554" y="2829782"/>
              <a:ext cx="408683" cy="594360"/>
            </a:xfrm>
            <a:prstGeom prst="rect">
              <a:avLst/>
            </a:prstGeom>
          </p:spPr>
        </p:pic>
      </p:grpSp>
      <p:cxnSp>
        <p:nvCxnSpPr>
          <p:cNvPr id="40" name="Straight Arrow Connector 39" descr="Arrow pointing to the right">
            <a:extLst>
              <a:ext uri="{FF2B5EF4-FFF2-40B4-BE49-F238E27FC236}">
                <a16:creationId xmlns:a16="http://schemas.microsoft.com/office/drawing/2014/main" id="{60BE776D-0894-460E-9E1D-2765D8F92933}"/>
              </a:ext>
            </a:extLst>
          </p:cNvPr>
          <p:cNvCxnSpPr>
            <a:cxnSpLocks/>
          </p:cNvCxnSpPr>
          <p:nvPr/>
        </p:nvCxnSpPr>
        <p:spPr>
          <a:xfrm>
            <a:off x="4632469" y="2299484"/>
            <a:ext cx="221615" cy="0"/>
          </a:xfrm>
          <a:prstGeom prst="straightConnector1">
            <a:avLst/>
          </a:prstGeom>
          <a:ln w="38100">
            <a:solidFill>
              <a:schemeClr val="tx2"/>
            </a:solidFill>
            <a:headEnd type="none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Group 55" descr="Create artifact&#10;">
            <a:extLst>
              <a:ext uri="{FF2B5EF4-FFF2-40B4-BE49-F238E27FC236}">
                <a16:creationId xmlns:a16="http://schemas.microsoft.com/office/drawing/2014/main" id="{E6D2E98F-799F-4F2D-9AC8-B18082B2A57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/>
        </p:nvGrpSpPr>
        <p:grpSpPr>
          <a:xfrm>
            <a:off x="4924398" y="2135517"/>
            <a:ext cx="886461" cy="736531"/>
            <a:chOff x="6908041" y="2903955"/>
            <a:chExt cx="1205648" cy="1001733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B57D4E8-1955-4A36-B922-7841E2CE7905}"/>
                </a:ext>
              </a:extLst>
            </p:cNvPr>
            <p:cNvSpPr txBox="1"/>
            <p:nvPr/>
          </p:nvSpPr>
          <p:spPr>
            <a:xfrm>
              <a:off x="6908041" y="3684180"/>
              <a:ext cx="1205648" cy="22150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441"/>
                </a:spcAft>
              </a:pPr>
              <a:r>
                <a:rPr lang="en-IN" sz="1176" dirty="0">
                  <a:solidFill>
                    <a:schemeClr val="tx2"/>
                  </a:solidFill>
                  <a:latin typeface="+mj-lt"/>
                </a:rPr>
                <a:t>Create artifact</a:t>
              </a:r>
              <a:endParaRPr lang="en-US" sz="1176" dirty="0">
                <a:solidFill>
                  <a:schemeClr val="tx2"/>
                </a:solidFill>
                <a:latin typeface="+mj-lt"/>
              </a:endParaRPr>
            </a:p>
          </p:txBody>
        </p:sp>
        <p:pic>
          <p:nvPicPr>
            <p:cNvPr id="39" name="Picture 38" descr="Icon of a screen with square, isosceles triangle and circle shapes in it">
              <a:extLst>
                <a:ext uri="{FF2B5EF4-FFF2-40B4-BE49-F238E27FC236}">
                  <a16:creationId xmlns:a16="http://schemas.microsoft.com/office/drawing/2014/main" id="{B6FA1057-8959-4E5B-88C6-D82819177CE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213684" y="2903955"/>
              <a:ext cx="594360" cy="446015"/>
            </a:xfrm>
            <a:prstGeom prst="rect">
              <a:avLst/>
            </a:prstGeom>
          </p:spPr>
        </p:pic>
      </p:grpSp>
      <p:cxnSp>
        <p:nvCxnSpPr>
          <p:cNvPr id="41" name="Straight Arrow Connector 40" descr="Arrow pointing to the right">
            <a:extLst>
              <a:ext uri="{FF2B5EF4-FFF2-40B4-BE49-F238E27FC236}">
                <a16:creationId xmlns:a16="http://schemas.microsoft.com/office/drawing/2014/main" id="{E9EFD8EA-B245-4B4B-B384-80371B2A44F2}"/>
              </a:ext>
            </a:extLst>
          </p:cNvPr>
          <p:cNvCxnSpPr>
            <a:cxnSpLocks/>
          </p:cNvCxnSpPr>
          <p:nvPr/>
        </p:nvCxnSpPr>
        <p:spPr>
          <a:xfrm>
            <a:off x="5881174" y="2299484"/>
            <a:ext cx="221615" cy="0"/>
          </a:xfrm>
          <a:prstGeom prst="straightConnector1">
            <a:avLst/>
          </a:prstGeom>
          <a:ln w="38100">
            <a:solidFill>
              <a:schemeClr val="tx2"/>
            </a:solidFill>
            <a:headEnd type="none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36103574-12F2-415A-8E0F-E897899B15EE}"/>
              </a:ext>
            </a:extLst>
          </p:cNvPr>
          <p:cNvSpPr/>
          <p:nvPr/>
        </p:nvSpPr>
        <p:spPr bwMode="auto">
          <a:xfrm>
            <a:off x="6130744" y="1688165"/>
            <a:ext cx="1094502" cy="128394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7232" tIns="67232" rIns="67232" bIns="6723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fontAlgn="base">
              <a:lnSpc>
                <a:spcPct val="90000"/>
              </a:lnSpc>
              <a:spcBef>
                <a:spcPct val="0"/>
              </a:spcBef>
              <a:spcAft>
                <a:spcPts val="441"/>
              </a:spcAft>
            </a:pPr>
            <a:r>
              <a:rPr lang="en-IN" sz="1029" dirty="0">
                <a:solidFill>
                  <a:schemeClr val="tx1"/>
                </a:solidFill>
                <a:latin typeface="+mj-lt"/>
              </a:rPr>
              <a:t>Continuous Deployment</a:t>
            </a:r>
            <a:endParaRPr lang="en-US" sz="1029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49" name="Group 48" descr="Release tasks&#10;">
            <a:extLst>
              <a:ext uri="{FF2B5EF4-FFF2-40B4-BE49-F238E27FC236}">
                <a16:creationId xmlns:a16="http://schemas.microsoft.com/office/drawing/2014/main" id="{04EBA9B5-65DC-4EE3-B4E7-E6502A32690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/>
        </p:nvGrpSpPr>
        <p:grpSpPr>
          <a:xfrm>
            <a:off x="6229742" y="2135517"/>
            <a:ext cx="819135" cy="736531"/>
            <a:chOff x="8728835" y="2903955"/>
            <a:chExt cx="1114081" cy="1001733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513BB0D-D91D-4082-9EA7-D2935D5229D6}"/>
                </a:ext>
              </a:extLst>
            </p:cNvPr>
            <p:cNvSpPr txBox="1"/>
            <p:nvPr/>
          </p:nvSpPr>
          <p:spPr>
            <a:xfrm>
              <a:off x="8728835" y="3684180"/>
              <a:ext cx="1114081" cy="22150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441"/>
                </a:spcAft>
              </a:pPr>
              <a:r>
                <a:rPr lang="en-IN" sz="1176" dirty="0">
                  <a:solidFill>
                    <a:schemeClr val="tx2"/>
                  </a:solidFill>
                  <a:latin typeface="+mj-lt"/>
                </a:rPr>
                <a:t>Release tasks</a:t>
              </a:r>
              <a:endParaRPr lang="en-US" sz="1176" dirty="0">
                <a:solidFill>
                  <a:schemeClr val="tx2"/>
                </a:solidFill>
                <a:latin typeface="+mj-lt"/>
              </a:endParaRPr>
            </a:p>
          </p:txBody>
        </p:sp>
        <p:pic>
          <p:nvPicPr>
            <p:cNvPr id="38" name="Picture 37" descr="Icon of a gear and a arrow going across it">
              <a:extLst>
                <a:ext uri="{FF2B5EF4-FFF2-40B4-BE49-F238E27FC236}">
                  <a16:creationId xmlns:a16="http://schemas.microsoft.com/office/drawing/2014/main" id="{1F6D69E0-5DFF-4289-B78A-22F18152253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/>
          </p:blipFill>
          <p:spPr>
            <a:xfrm>
              <a:off x="9037753" y="2903955"/>
              <a:ext cx="601472" cy="601472"/>
            </a:xfrm>
            <a:prstGeom prst="rect">
              <a:avLst/>
            </a:prstGeom>
          </p:spPr>
        </p:pic>
      </p:grpSp>
      <p:cxnSp>
        <p:nvCxnSpPr>
          <p:cNvPr id="42" name="Straight Arrow Connector 41" descr="Arrow pointing to the right">
            <a:extLst>
              <a:ext uri="{FF2B5EF4-FFF2-40B4-BE49-F238E27FC236}">
                <a16:creationId xmlns:a16="http://schemas.microsoft.com/office/drawing/2014/main" id="{B737723E-2896-4BC2-8132-A3EF095FFB5B}"/>
              </a:ext>
            </a:extLst>
          </p:cNvPr>
          <p:cNvCxnSpPr>
            <a:cxnSpLocks/>
          </p:cNvCxnSpPr>
          <p:nvPr/>
        </p:nvCxnSpPr>
        <p:spPr>
          <a:xfrm>
            <a:off x="7253201" y="2299484"/>
            <a:ext cx="221615" cy="0"/>
          </a:xfrm>
          <a:prstGeom prst="straightConnector1">
            <a:avLst/>
          </a:prstGeom>
          <a:ln w="38100">
            <a:solidFill>
              <a:schemeClr val="tx2"/>
            </a:solidFill>
            <a:headEnd type="none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Group 56" descr="Deploy to target&#10;">
            <a:extLst>
              <a:ext uri="{FF2B5EF4-FFF2-40B4-BE49-F238E27FC236}">
                <a16:creationId xmlns:a16="http://schemas.microsoft.com/office/drawing/2014/main" id="{87B69E84-9BBE-4553-BE58-77A1EBF0B36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/>
        </p:nvGrpSpPr>
        <p:grpSpPr>
          <a:xfrm>
            <a:off x="7562123" y="2036594"/>
            <a:ext cx="1003481" cy="835454"/>
            <a:chOff x="10301387" y="2769413"/>
            <a:chExt cx="1364804" cy="1136275"/>
          </a:xfrm>
        </p:grpSpPr>
        <p:pic>
          <p:nvPicPr>
            <p:cNvPr id="18" name="Picture 17" descr="Icon of a smartphone with a cube on the screen">
              <a:extLst>
                <a:ext uri="{FF2B5EF4-FFF2-40B4-BE49-F238E27FC236}">
                  <a16:creationId xmlns:a16="http://schemas.microsoft.com/office/drawing/2014/main" id="{889DB0EF-C09C-41FA-89EE-142D9E20C16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805311" y="2769413"/>
              <a:ext cx="356957" cy="715098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1A76C67-3AF5-4C55-80C0-57050848A150}"/>
                </a:ext>
              </a:extLst>
            </p:cNvPr>
            <p:cNvSpPr txBox="1"/>
            <p:nvPr/>
          </p:nvSpPr>
          <p:spPr>
            <a:xfrm>
              <a:off x="10301387" y="3684180"/>
              <a:ext cx="1364804" cy="22150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441"/>
                </a:spcAft>
              </a:pPr>
              <a:r>
                <a:rPr lang="en-IN" sz="1176" dirty="0">
                  <a:solidFill>
                    <a:schemeClr val="tx2"/>
                  </a:solidFill>
                  <a:latin typeface="+mj-lt"/>
                </a:rPr>
                <a:t>Deploy to target</a:t>
              </a:r>
              <a:endParaRPr lang="en-US" sz="1176" dirty="0">
                <a:solidFill>
                  <a:schemeClr val="tx2"/>
                </a:solidFill>
                <a:latin typeface="+mj-lt"/>
              </a:endParaRP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DFA64A8C-B171-4197-8052-A9B89364F30D}"/>
              </a:ext>
            </a:extLst>
          </p:cNvPr>
          <p:cNvSpPr/>
          <p:nvPr/>
        </p:nvSpPr>
        <p:spPr>
          <a:xfrm>
            <a:off x="313983" y="3147190"/>
            <a:ext cx="2016718" cy="100847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9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00848" tIns="67232" rIns="100848" bIns="67232" numCol="1" spcCol="1270" anchor="t" anchorCtr="0">
            <a:noAutofit/>
          </a:bodyPr>
          <a:lstStyle/>
          <a:p>
            <a:r>
              <a:rPr lang="en-US" sz="1471" dirty="0">
                <a:solidFill>
                  <a:schemeClr val="tx1"/>
                </a:solidFill>
              </a:rPr>
              <a:t>Create and configure your build and release pipelines.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F48D84E-E4AA-4C24-B599-AB1D2CACE03F}"/>
              </a:ext>
            </a:extLst>
          </p:cNvPr>
          <p:cNvSpPr/>
          <p:nvPr/>
        </p:nvSpPr>
        <p:spPr>
          <a:xfrm>
            <a:off x="2476835" y="3147190"/>
            <a:ext cx="1901074" cy="100847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9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00848" tIns="67232" rIns="100848" bIns="67232" numCol="1" spcCol="1270" anchor="t" anchorCtr="0">
            <a:noAutofit/>
          </a:bodyPr>
          <a:lstStyle/>
          <a:p>
            <a:r>
              <a:rPr lang="en-US" sz="1471" dirty="0">
                <a:solidFill>
                  <a:schemeClr val="tx1"/>
                </a:solidFill>
              </a:rPr>
              <a:t>Push your code to your version control repository.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E624D4-DD7E-478A-83A1-4B82A98885A0}"/>
              </a:ext>
            </a:extLst>
          </p:cNvPr>
          <p:cNvSpPr/>
          <p:nvPr/>
        </p:nvSpPr>
        <p:spPr>
          <a:xfrm>
            <a:off x="4524042" y="3147190"/>
            <a:ext cx="2184405" cy="100847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9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00848" tIns="67232" rIns="100848" bIns="67232" numCol="1" spcCol="1270" anchor="t" anchorCtr="0">
            <a:noAutofit/>
          </a:bodyPr>
          <a:lstStyle/>
          <a:p>
            <a:r>
              <a:rPr lang="en-US" sz="1471" dirty="0">
                <a:solidFill>
                  <a:schemeClr val="tx1"/>
                </a:solidFill>
              </a:rPr>
              <a:t>The build creates an artifact that’s used by the rest of your pipeline.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501101E-79C7-4E13-9B96-954546E22523}"/>
              </a:ext>
            </a:extLst>
          </p:cNvPr>
          <p:cNvSpPr/>
          <p:nvPr/>
        </p:nvSpPr>
        <p:spPr>
          <a:xfrm>
            <a:off x="6854581" y="3147190"/>
            <a:ext cx="1975438" cy="100847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9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00848" tIns="67232" rIns="100848" bIns="67232" numCol="1" spcCol="1270" anchor="t" anchorCtr="0">
            <a:noAutofit/>
          </a:bodyPr>
          <a:lstStyle/>
          <a:p>
            <a:r>
              <a:rPr lang="en-US" sz="1471" dirty="0">
                <a:solidFill>
                  <a:schemeClr val="tx1"/>
                </a:solidFill>
              </a:rPr>
              <a:t>Your code is now updated, built, tested, and packaged.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B7388D9-D368-4197-8099-264C7194FDB4}"/>
              </a:ext>
            </a:extLst>
          </p:cNvPr>
          <p:cNvSpPr/>
          <p:nvPr/>
        </p:nvSpPr>
        <p:spPr>
          <a:xfrm>
            <a:off x="378537" y="4273057"/>
            <a:ext cx="8507864" cy="485563"/>
          </a:xfrm>
          <a:prstGeom prst="rect">
            <a:avLst/>
          </a:prstGeom>
          <a:noFill/>
          <a:ln w="635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r>
              <a:rPr lang="en-US" sz="1765" dirty="0">
                <a:solidFill>
                  <a:schemeClr val="tx1"/>
                </a:solidFill>
                <a:latin typeface="+mj-lt"/>
              </a:rPr>
              <a:t>Often referred to as "Classic Pipelines"</a:t>
            </a:r>
          </a:p>
        </p:txBody>
      </p:sp>
    </p:spTree>
    <p:extLst>
      <p:ext uri="{BB962C8B-B14F-4D97-AF65-F5344CB8AC3E}">
        <p14:creationId xmlns:p14="http://schemas.microsoft.com/office/powerpoint/2010/main" val="1343753480"/>
      </p:ext>
    </p:extLst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8CE94-32B0-4366-91DC-2A3F45BE4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Security Validation</a:t>
            </a:r>
          </a:p>
        </p:txBody>
      </p:sp>
      <p:pic>
        <p:nvPicPr>
          <p:cNvPr id="1026" name="Picture 2" descr="Diagram showing the CI/CD feedback loop.">
            <a:extLst>
              <a:ext uri="{FF2B5EF4-FFF2-40B4-BE49-F238E27FC236}">
                <a16:creationId xmlns:a16="http://schemas.microsoft.com/office/drawing/2014/main" id="{4766A1A9-1DA0-42AA-8885-B23282296F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300" y="709612"/>
            <a:ext cx="7665068" cy="4281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738176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04409-1BE5-4C56-B261-C1B9CF174C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213" y="199353"/>
            <a:ext cx="8479852" cy="307777"/>
          </a:xfrm>
        </p:spPr>
        <p:txBody>
          <a:bodyPr/>
          <a:lstStyle/>
          <a:p>
            <a:r>
              <a:rPr lang="en-US" dirty="0">
                <a:latin typeface="Segoe UI"/>
                <a:cs typeface="Segoe UI"/>
              </a:rPr>
              <a:t>Microsoft vs self-hosted agents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71FA0F4-5A73-4947-B0DA-D965E78CF27B}"/>
              </a:ext>
            </a:extLst>
          </p:cNvPr>
          <p:cNvSpPr/>
          <p:nvPr/>
        </p:nvSpPr>
        <p:spPr>
          <a:xfrm>
            <a:off x="313983" y="1001463"/>
            <a:ext cx="8507865" cy="9361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34464" tIns="67232" rIns="134464" bIns="67232" anchor="ctr">
            <a:noAutofit/>
          </a:bodyPr>
          <a:lstStyle/>
          <a:p>
            <a:pPr>
              <a:spcBef>
                <a:spcPts val="882"/>
              </a:spcBef>
            </a:pPr>
            <a:r>
              <a:rPr lang="en-US" sz="1765" dirty="0">
                <a:latin typeface="+mj-lt"/>
              </a:rPr>
              <a:t>You generally need at least one agent to build or deploy your project.</a:t>
            </a:r>
          </a:p>
          <a:p>
            <a:pPr>
              <a:spcBef>
                <a:spcPts val="882"/>
              </a:spcBef>
            </a:pPr>
            <a:r>
              <a:rPr lang="en-US" sz="1765" dirty="0">
                <a:latin typeface="+mj-lt"/>
              </a:rPr>
              <a:t>An agent is installable software that runs one build or deployment job at a time.</a:t>
            </a:r>
            <a:endParaRPr lang="en-US" sz="1765" dirty="0">
              <a:latin typeface="+mj-lt"/>
              <a:cs typeface="Segoe UI Semibold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FC39D4-DBB0-4EDD-8ECD-A0E81F839083}"/>
              </a:ext>
            </a:extLst>
          </p:cNvPr>
          <p:cNvSpPr/>
          <p:nvPr/>
        </p:nvSpPr>
        <p:spPr>
          <a:xfrm>
            <a:off x="313983" y="2098166"/>
            <a:ext cx="1883977" cy="27161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sz="1765">
                <a:solidFill>
                  <a:schemeClr val="tx2"/>
                </a:solidFill>
                <a:latin typeface="+mj-lt"/>
              </a:rPr>
              <a:t>Two types of agents:</a:t>
            </a:r>
          </a:p>
        </p:txBody>
      </p:sp>
      <p:pic>
        <p:nvPicPr>
          <p:cNvPr id="21" name="Picture 20" descr="Icon of a screen with line charts">
            <a:extLst>
              <a:ext uri="{FF2B5EF4-FFF2-40B4-BE49-F238E27FC236}">
                <a16:creationId xmlns:a16="http://schemas.microsoft.com/office/drawing/2014/main" id="{7883DD6D-FD29-4C0D-B22F-FA0E6159F1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212" y="2578201"/>
            <a:ext cx="699211" cy="69921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15AC1E3-CEA5-4F35-964D-B38D3DF60296}"/>
              </a:ext>
            </a:extLst>
          </p:cNvPr>
          <p:cNvSpPr/>
          <p:nvPr/>
        </p:nvSpPr>
        <p:spPr>
          <a:xfrm>
            <a:off x="1223247" y="2588291"/>
            <a:ext cx="7598601" cy="67903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71" dirty="0">
                <a:solidFill>
                  <a:schemeClr val="tx1"/>
                </a:solidFill>
                <a:latin typeface="+mj-lt"/>
              </a:rPr>
              <a:t>Microsoft-hosted agents – </a:t>
            </a:r>
            <a:r>
              <a:rPr lang="en-US" sz="1471" dirty="0">
                <a:solidFill>
                  <a:schemeClr val="tx1"/>
                </a:solidFill>
              </a:rPr>
              <a:t>Automatically take care of maintenance and upgrades. Each time you run a pipeline, you get a fresh virtual machine. The virtual machine is discarded after one use. There are time limits on jobs run on these agents.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A91397D-B411-49D4-8E1C-E9A11F8B99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223247" y="3423642"/>
            <a:ext cx="7598601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 descr="Icon of a wrench and a clipboard">
            <a:extLst>
              <a:ext uri="{FF2B5EF4-FFF2-40B4-BE49-F238E27FC236}">
                <a16:creationId xmlns:a16="http://schemas.microsoft.com/office/drawing/2014/main" id="{5A91501E-1EA1-444E-BAE4-4640EABFC0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211" y="3569311"/>
            <a:ext cx="700332" cy="700332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A68865EC-C8DC-4F5F-AFF6-C7BAE09AC1BF}"/>
              </a:ext>
            </a:extLst>
          </p:cNvPr>
          <p:cNvSpPr/>
          <p:nvPr/>
        </p:nvSpPr>
        <p:spPr>
          <a:xfrm>
            <a:off x="1223247" y="3579961"/>
            <a:ext cx="7598601" cy="67903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71" dirty="0">
                <a:solidFill>
                  <a:schemeClr val="tx1"/>
                </a:solidFill>
                <a:latin typeface="+mj-lt"/>
              </a:rPr>
              <a:t>Self-hosted agents – </a:t>
            </a:r>
            <a:r>
              <a:rPr lang="en-US" sz="1471" dirty="0">
                <a:solidFill>
                  <a:schemeClr val="tx1"/>
                </a:solidFill>
              </a:rPr>
              <a:t>You take care of maintenance and upgrades that give you more control to install dependent software needed. You can install the agent on Linux, macOS, Windows machines, or even in a Linux Docker container. There are no time limits on these jobs.</a:t>
            </a:r>
          </a:p>
        </p:txBody>
      </p:sp>
    </p:spTree>
    <p:extLst>
      <p:ext uri="{BB962C8B-B14F-4D97-AF65-F5344CB8AC3E}">
        <p14:creationId xmlns:p14="http://schemas.microsoft.com/office/powerpoint/2010/main" val="1891491097"/>
      </p:ext>
    </p:extLst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F836C-E7D5-47D7-9C08-3668296D4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Hosted Agent Folders and Predefined Variables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BC5824-6869-4732-9B0A-A979AD0661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803650" y="1399584"/>
            <a:ext cx="1246292" cy="7822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E79CDEB-864C-4852-B7EA-4DEC00D8B1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803650" y="2570569"/>
            <a:ext cx="1246292" cy="7822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2F82553-85CA-47B8-BB23-DE29CAE0DB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803650" y="3741554"/>
            <a:ext cx="1246292" cy="78223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AC7D4D1-2431-48C7-AB65-00E3C9B4B98A}"/>
              </a:ext>
            </a:extLst>
          </p:cNvPr>
          <p:cNvSpPr txBox="1"/>
          <p:nvPr/>
        </p:nvSpPr>
        <p:spPr>
          <a:xfrm>
            <a:off x="1149350" y="1612900"/>
            <a:ext cx="226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C:\agent\_work\1\s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ADBFC3-715E-4E29-9EAE-F467DC5E7B65}"/>
              </a:ext>
            </a:extLst>
          </p:cNvPr>
          <p:cNvSpPr txBox="1"/>
          <p:nvPr/>
        </p:nvSpPr>
        <p:spPr>
          <a:xfrm>
            <a:off x="1149350" y="2777019"/>
            <a:ext cx="226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C:\agent\_work\1\b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110D103-A60D-4971-9900-BA293DFB4812}"/>
              </a:ext>
            </a:extLst>
          </p:cNvPr>
          <p:cNvSpPr txBox="1"/>
          <p:nvPr/>
        </p:nvSpPr>
        <p:spPr>
          <a:xfrm>
            <a:off x="1149350" y="3941138"/>
            <a:ext cx="226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C:\agent\_work\1\a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A22A0DE-B217-4A14-8D30-D47B9CBF510E}"/>
              </a:ext>
            </a:extLst>
          </p:cNvPr>
          <p:cNvSpPr txBox="1"/>
          <p:nvPr/>
        </p:nvSpPr>
        <p:spPr>
          <a:xfrm>
            <a:off x="5372100" y="1612900"/>
            <a:ext cx="3449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$(</a:t>
            </a:r>
            <a:r>
              <a:rPr lang="en-US" dirty="0" err="1"/>
              <a:t>Build.SourcesDirectory</a:t>
            </a:r>
            <a:r>
              <a:rPr lang="en-US" dirty="0"/>
              <a:t>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688E6E3-EBC4-430C-A346-41C14DE540E6}"/>
              </a:ext>
            </a:extLst>
          </p:cNvPr>
          <p:cNvSpPr txBox="1"/>
          <p:nvPr/>
        </p:nvSpPr>
        <p:spPr>
          <a:xfrm>
            <a:off x="5429250" y="2780269"/>
            <a:ext cx="3449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$(</a:t>
            </a:r>
            <a:r>
              <a:rPr lang="en-US" dirty="0" err="1"/>
              <a:t>Build.stagingDirectory</a:t>
            </a:r>
            <a:r>
              <a:rPr lang="en-US" dirty="0"/>
              <a:t>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7748104-99F9-4E41-83B7-E1668402CE7A}"/>
              </a:ext>
            </a:extLst>
          </p:cNvPr>
          <p:cNvSpPr txBox="1"/>
          <p:nvPr/>
        </p:nvSpPr>
        <p:spPr>
          <a:xfrm>
            <a:off x="5429250" y="3940107"/>
            <a:ext cx="3449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$(</a:t>
            </a:r>
            <a:r>
              <a:rPr lang="en-US" dirty="0" err="1"/>
              <a:t>Build.ArtifactStagingDirectory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766011207"/>
      </p:ext>
    </p:extLst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681276-2F19-4BAA-ACBA-DA11BA2BA6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779" y="199353"/>
            <a:ext cx="8479852" cy="307777"/>
          </a:xfrm>
        </p:spPr>
        <p:txBody>
          <a:bodyPr/>
          <a:lstStyle/>
          <a:p>
            <a:r>
              <a:rPr lang="en-US" dirty="0">
                <a:latin typeface="Segoe UI"/>
                <a:cs typeface="Segoe UI"/>
              </a:rPr>
              <a:t>Predefined agent pool – Azure pipelines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245C1C3-3FE4-4081-AC8B-2E387E5A2F64}"/>
              </a:ext>
            </a:extLst>
          </p:cNvPr>
          <p:cNvSpPr/>
          <p:nvPr/>
        </p:nvSpPr>
        <p:spPr>
          <a:xfrm>
            <a:off x="4610286" y="938969"/>
            <a:ext cx="4183214" cy="9322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67232" rIns="134464" bIns="6723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765" dirty="0">
                <a:solidFill>
                  <a:schemeClr val="tx1"/>
                </a:solidFill>
                <a:latin typeface="+mj-lt"/>
              </a:rPr>
              <a:t>Hosted VS2017  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B60149E-AD2E-4627-BB10-B09CCF5A8D87}"/>
              </a:ext>
            </a:extLst>
          </p:cNvPr>
          <p:cNvSpPr/>
          <p:nvPr/>
        </p:nvSpPr>
        <p:spPr>
          <a:xfrm>
            <a:off x="4610286" y="1964238"/>
            <a:ext cx="4183214" cy="9322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67232" rIns="134464" bIns="6723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765" dirty="0">
                <a:solidFill>
                  <a:schemeClr val="tx1"/>
                </a:solidFill>
                <a:latin typeface="+mj-lt"/>
              </a:rPr>
              <a:t>Hosted Ubuntu 18.04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CB4DBD6-ED08-4EA0-8FA4-D8F062DEC073}"/>
              </a:ext>
            </a:extLst>
          </p:cNvPr>
          <p:cNvSpPr/>
          <p:nvPr/>
        </p:nvSpPr>
        <p:spPr>
          <a:xfrm>
            <a:off x="310130" y="953266"/>
            <a:ext cx="4190921" cy="9322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67232" rIns="134464" bIns="6723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765" dirty="0">
                <a:solidFill>
                  <a:schemeClr val="tx1"/>
                </a:solidFill>
                <a:latin typeface="+mj-lt"/>
              </a:rPr>
              <a:t>Hosted VS2019 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13FAE66-57A5-4E7F-B4EA-4B82AB7D6E8F}"/>
              </a:ext>
            </a:extLst>
          </p:cNvPr>
          <p:cNvSpPr/>
          <p:nvPr/>
        </p:nvSpPr>
        <p:spPr>
          <a:xfrm>
            <a:off x="310130" y="1975894"/>
            <a:ext cx="4190921" cy="9322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67232" rIns="134464" bIns="6723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765" dirty="0">
                <a:solidFill>
                  <a:schemeClr val="tx1"/>
                </a:solidFill>
                <a:latin typeface="+mj-lt"/>
              </a:rPr>
              <a:t>Hosted Ubuntu 20.04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16FF2AC-7CB8-4E26-933E-E0B3C428652C}"/>
              </a:ext>
            </a:extLst>
          </p:cNvPr>
          <p:cNvSpPr/>
          <p:nvPr/>
        </p:nvSpPr>
        <p:spPr>
          <a:xfrm>
            <a:off x="306278" y="2998522"/>
            <a:ext cx="4190921" cy="9322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67232" rIns="134464" bIns="6723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765" dirty="0">
                <a:solidFill>
                  <a:schemeClr val="tx1"/>
                </a:solidFill>
                <a:latin typeface="+mj-lt"/>
              </a:rPr>
              <a:t>Hosted Ubuntu 16.04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969A518-7740-43EA-8087-02EA3A7BC790}"/>
              </a:ext>
            </a:extLst>
          </p:cNvPr>
          <p:cNvSpPr/>
          <p:nvPr/>
        </p:nvSpPr>
        <p:spPr>
          <a:xfrm>
            <a:off x="306278" y="4021150"/>
            <a:ext cx="4183214" cy="9322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67232" rIns="134464" bIns="6723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765" dirty="0">
                <a:solidFill>
                  <a:schemeClr val="tx1"/>
                </a:solidFill>
                <a:latin typeface="+mj-lt"/>
              </a:rPr>
              <a:t>Hosted macOS X Mojave 10.14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6847D93-0126-4482-B7A7-7474835B98EA}"/>
              </a:ext>
            </a:extLst>
          </p:cNvPr>
          <p:cNvSpPr/>
          <p:nvPr/>
        </p:nvSpPr>
        <p:spPr>
          <a:xfrm>
            <a:off x="4606433" y="4021150"/>
            <a:ext cx="4190921" cy="9322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67232" rIns="134464" bIns="6723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765" dirty="0">
                <a:solidFill>
                  <a:schemeClr val="tx1"/>
                </a:solidFill>
                <a:latin typeface="+mj-lt"/>
              </a:rPr>
              <a:t>Hosted macOS X Catalina 10.15</a:t>
            </a:r>
          </a:p>
        </p:txBody>
      </p:sp>
    </p:spTree>
    <p:extLst>
      <p:ext uri="{BB962C8B-B14F-4D97-AF65-F5344CB8AC3E}">
        <p14:creationId xmlns:p14="http://schemas.microsoft.com/office/powerpoint/2010/main" val="1008540329"/>
      </p:ext>
    </p:extLst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6AFAF13-0055-4655-AC55-ECF597892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latin typeface="Segoe UI"/>
                <a:cs typeface="Segoe UI"/>
              </a:rPr>
              <a:t>Azure pipelines and YAML</a:t>
            </a:r>
            <a:endParaRPr lang="en-US" dirty="0">
              <a:latin typeface="Segoe UI"/>
              <a:cs typeface="Segoe UI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33DC60F-7A5B-4590-ADCD-5956B80DA9E8}"/>
              </a:ext>
            </a:extLst>
          </p:cNvPr>
          <p:cNvSpPr/>
          <p:nvPr/>
        </p:nvSpPr>
        <p:spPr>
          <a:xfrm>
            <a:off x="313984" y="1027520"/>
            <a:ext cx="8479852" cy="485563"/>
          </a:xfrm>
          <a:prstGeom prst="rect">
            <a:avLst/>
          </a:prstGeom>
          <a:noFill/>
          <a:ln w="635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r>
              <a:rPr lang="en-US" sz="1765" dirty="0">
                <a:solidFill>
                  <a:schemeClr val="tx1"/>
                </a:solidFill>
                <a:latin typeface="+mj-lt"/>
              </a:rPr>
              <a:t>Configure your pipelines in a YAML file that exists alongside your code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96AF5F1-B6E5-472B-8740-0A4C273402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313983" y="1630471"/>
            <a:ext cx="8516036" cy="1399330"/>
          </a:xfrm>
          <a:prstGeom prst="rect">
            <a:avLst/>
          </a:prstGeom>
          <a:noFill/>
          <a:ln w="1905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647" fontAlgn="base">
              <a:spcBef>
                <a:spcPct val="0"/>
              </a:spcBef>
              <a:spcAft>
                <a:spcPct val="0"/>
              </a:spcAft>
            </a:pPr>
            <a:endParaRPr lang="en-IN" sz="1765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43" name="Group 42" descr="Edit Code&#10;">
            <a:extLst>
              <a:ext uri="{FF2B5EF4-FFF2-40B4-BE49-F238E27FC236}">
                <a16:creationId xmlns:a16="http://schemas.microsoft.com/office/drawing/2014/main" id="{A94D5F40-2CEA-4F20-921C-481E4E3BF1A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/>
        </p:nvGrpSpPr>
        <p:grpSpPr>
          <a:xfrm>
            <a:off x="776950" y="1944619"/>
            <a:ext cx="604581" cy="927429"/>
            <a:chOff x="1166989" y="2644320"/>
            <a:chExt cx="822272" cy="1261368"/>
          </a:xfrm>
        </p:grpSpPr>
        <p:pic>
          <p:nvPicPr>
            <p:cNvPr id="14" name="Picture 13" descr="Icon of a screen with three circles enclosed by outward pointing chevrons on left and right">
              <a:extLst>
                <a:ext uri="{FF2B5EF4-FFF2-40B4-BE49-F238E27FC236}">
                  <a16:creationId xmlns:a16="http://schemas.microsoft.com/office/drawing/2014/main" id="{0AEB9640-770E-46BA-B5BA-DF9D4E42184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66989" y="2644320"/>
              <a:ext cx="822272" cy="617044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2F2BB4A-AE9C-481D-8A96-19304AFE6F5D}"/>
                </a:ext>
              </a:extLst>
            </p:cNvPr>
            <p:cNvSpPr txBox="1"/>
            <p:nvPr/>
          </p:nvSpPr>
          <p:spPr>
            <a:xfrm>
              <a:off x="1179148" y="3684180"/>
              <a:ext cx="797953" cy="22150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441"/>
                </a:spcAft>
              </a:pPr>
              <a:r>
                <a:rPr lang="en-IN" sz="1176" dirty="0">
                  <a:solidFill>
                    <a:schemeClr val="tx2"/>
                  </a:solidFill>
                  <a:latin typeface="+mj-lt"/>
                </a:rPr>
                <a:t>Edit Code</a:t>
              </a:r>
              <a:endParaRPr lang="en-US" sz="1176" dirty="0">
                <a:solidFill>
                  <a:schemeClr val="tx2"/>
                </a:solidFill>
                <a:latin typeface="+mj-lt"/>
              </a:endParaRPr>
            </a:p>
          </p:txBody>
        </p:sp>
      </p:grpSp>
      <p:cxnSp>
        <p:nvCxnSpPr>
          <p:cNvPr id="26" name="Straight Arrow Connector 25" descr="Arrow pointing to the right">
            <a:extLst>
              <a:ext uri="{FF2B5EF4-FFF2-40B4-BE49-F238E27FC236}">
                <a16:creationId xmlns:a16="http://schemas.microsoft.com/office/drawing/2014/main" id="{BFC662FF-C39A-47E6-B36A-FDF2D2625141}"/>
              </a:ext>
            </a:extLst>
          </p:cNvPr>
          <p:cNvCxnSpPr>
            <a:cxnSpLocks/>
          </p:cNvCxnSpPr>
          <p:nvPr/>
        </p:nvCxnSpPr>
        <p:spPr>
          <a:xfrm>
            <a:off x="1626177" y="2171461"/>
            <a:ext cx="221615" cy="0"/>
          </a:xfrm>
          <a:prstGeom prst="straightConnector1">
            <a:avLst/>
          </a:prstGeom>
          <a:ln w="38100">
            <a:solidFill>
              <a:schemeClr val="tx2"/>
            </a:solidFill>
            <a:headEnd type="none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oup 43" descr="Edit YAML file&#10;">
            <a:extLst>
              <a:ext uri="{FF2B5EF4-FFF2-40B4-BE49-F238E27FC236}">
                <a16:creationId xmlns:a16="http://schemas.microsoft.com/office/drawing/2014/main" id="{9A385061-8AE8-408B-926D-AAA00396A75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/>
        </p:nvGrpSpPr>
        <p:grpSpPr>
          <a:xfrm>
            <a:off x="2112476" y="1869170"/>
            <a:ext cx="851195" cy="1002878"/>
            <a:chOff x="3295510" y="2541704"/>
            <a:chExt cx="1157684" cy="1363984"/>
          </a:xfrm>
        </p:grpSpPr>
        <p:pic>
          <p:nvPicPr>
            <p:cNvPr id="15" name="Picture 14" descr="Icon of a closed and open bracket">
              <a:extLst>
                <a:ext uri="{FF2B5EF4-FFF2-40B4-BE49-F238E27FC236}">
                  <a16:creationId xmlns:a16="http://schemas.microsoft.com/office/drawing/2014/main" id="{B1D62D8F-6EFC-4D0E-A7BE-C3D33806806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40686" y="2541704"/>
              <a:ext cx="667332" cy="822274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227473D-641C-4752-BD27-42DD6095A337}"/>
                </a:ext>
              </a:extLst>
            </p:cNvPr>
            <p:cNvSpPr txBox="1"/>
            <p:nvPr/>
          </p:nvSpPr>
          <p:spPr>
            <a:xfrm>
              <a:off x="3295510" y="3684180"/>
              <a:ext cx="1157684" cy="22150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441"/>
                </a:spcAft>
              </a:pPr>
              <a:r>
                <a:rPr lang="en-IN" sz="1176" dirty="0">
                  <a:solidFill>
                    <a:schemeClr val="tx2"/>
                  </a:solidFill>
                  <a:latin typeface="+mj-lt"/>
                </a:rPr>
                <a:t>Edit YAML file</a:t>
              </a:r>
              <a:endParaRPr lang="en-US" sz="1176" dirty="0">
                <a:solidFill>
                  <a:schemeClr val="tx2"/>
                </a:solidFill>
                <a:latin typeface="+mj-lt"/>
              </a:endParaRPr>
            </a:p>
          </p:txBody>
        </p:sp>
      </p:grpSp>
      <p:cxnSp>
        <p:nvCxnSpPr>
          <p:cNvPr id="34" name="Straight Arrow Connector 33" descr="Arrow pointing to the right">
            <a:extLst>
              <a:ext uri="{FF2B5EF4-FFF2-40B4-BE49-F238E27FC236}">
                <a16:creationId xmlns:a16="http://schemas.microsoft.com/office/drawing/2014/main" id="{F1792580-7687-47FC-B173-DFD0D5A069AC}"/>
              </a:ext>
            </a:extLst>
          </p:cNvPr>
          <p:cNvCxnSpPr>
            <a:cxnSpLocks/>
          </p:cNvCxnSpPr>
          <p:nvPr/>
        </p:nvCxnSpPr>
        <p:spPr>
          <a:xfrm>
            <a:off x="3228353" y="2171461"/>
            <a:ext cx="221615" cy="0"/>
          </a:xfrm>
          <a:prstGeom prst="straightConnector1">
            <a:avLst/>
          </a:prstGeom>
          <a:ln w="38100">
            <a:solidFill>
              <a:schemeClr val="tx2"/>
            </a:solidFill>
            <a:headEnd type="none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Group 44" descr="Push to code repo&#10;">
            <a:extLst>
              <a:ext uri="{FF2B5EF4-FFF2-40B4-BE49-F238E27FC236}">
                <a16:creationId xmlns:a16="http://schemas.microsoft.com/office/drawing/2014/main" id="{FB2975D9-2842-455D-A434-09DE29893E2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/>
        </p:nvGrpSpPr>
        <p:grpSpPr>
          <a:xfrm>
            <a:off x="3733549" y="1873820"/>
            <a:ext cx="1112485" cy="998228"/>
            <a:chOff x="5414050" y="2548029"/>
            <a:chExt cx="1513057" cy="1357659"/>
          </a:xfrm>
        </p:grpSpPr>
        <p:pic>
          <p:nvPicPr>
            <p:cNvPr id="16" name="Picture 15" descr="Icon of a cloud with multiples lines extending from it">
              <a:extLst>
                <a:ext uri="{FF2B5EF4-FFF2-40B4-BE49-F238E27FC236}">
                  <a16:creationId xmlns:a16="http://schemas.microsoft.com/office/drawing/2014/main" id="{586D0437-325A-4943-B4A8-676783AC462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5765767" y="2548029"/>
              <a:ext cx="809624" cy="809624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476040B-3499-4373-AF30-B25A9EFED27E}"/>
                </a:ext>
              </a:extLst>
            </p:cNvPr>
            <p:cNvSpPr txBox="1"/>
            <p:nvPr/>
          </p:nvSpPr>
          <p:spPr>
            <a:xfrm>
              <a:off x="5414050" y="3684180"/>
              <a:ext cx="1513057" cy="22150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441"/>
                </a:spcAft>
              </a:pPr>
              <a:r>
                <a:rPr lang="en-IN" sz="1176" dirty="0">
                  <a:solidFill>
                    <a:schemeClr val="tx2"/>
                  </a:solidFill>
                  <a:latin typeface="+mj-lt"/>
                </a:rPr>
                <a:t>Push to code repo</a:t>
              </a:r>
              <a:endParaRPr lang="en-US" sz="1176" dirty="0">
                <a:solidFill>
                  <a:schemeClr val="tx2"/>
                </a:solidFill>
                <a:latin typeface="+mj-lt"/>
              </a:endParaRPr>
            </a:p>
          </p:txBody>
        </p:sp>
      </p:grpSp>
      <p:cxnSp>
        <p:nvCxnSpPr>
          <p:cNvPr id="35" name="Straight Arrow Connector 34" descr="Arrow pointing to the right">
            <a:extLst>
              <a:ext uri="{FF2B5EF4-FFF2-40B4-BE49-F238E27FC236}">
                <a16:creationId xmlns:a16="http://schemas.microsoft.com/office/drawing/2014/main" id="{C991615F-3849-477F-8218-3DD535231A31}"/>
              </a:ext>
            </a:extLst>
          </p:cNvPr>
          <p:cNvCxnSpPr>
            <a:cxnSpLocks/>
          </p:cNvCxnSpPr>
          <p:nvPr/>
        </p:nvCxnSpPr>
        <p:spPr>
          <a:xfrm>
            <a:off x="5129615" y="2171461"/>
            <a:ext cx="221615" cy="0"/>
          </a:xfrm>
          <a:prstGeom prst="straightConnector1">
            <a:avLst/>
          </a:prstGeom>
          <a:ln w="38100">
            <a:solidFill>
              <a:schemeClr val="tx2"/>
            </a:solidFill>
            <a:headEnd type="none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 descr="Azure Pipelines&#10;">
            <a:extLst>
              <a:ext uri="{FF2B5EF4-FFF2-40B4-BE49-F238E27FC236}">
                <a16:creationId xmlns:a16="http://schemas.microsoft.com/office/drawing/2014/main" id="{7774A7D1-55EA-4B82-B196-76383B7D643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/>
        </p:nvGrpSpPr>
        <p:grpSpPr>
          <a:xfrm>
            <a:off x="5622581" y="1869170"/>
            <a:ext cx="937757" cy="1002878"/>
            <a:chOff x="7829099" y="2541704"/>
            <a:chExt cx="1275415" cy="1363984"/>
          </a:xfrm>
        </p:grpSpPr>
        <p:pic>
          <p:nvPicPr>
            <p:cNvPr id="17" name="Picture 16" descr="Icon of a wave connected by circles and lines at both end">
              <a:extLst>
                <a:ext uri="{FF2B5EF4-FFF2-40B4-BE49-F238E27FC236}">
                  <a16:creationId xmlns:a16="http://schemas.microsoft.com/office/drawing/2014/main" id="{E51A48E5-A4AD-44B5-98DF-423C49E491F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8055668" y="2541704"/>
              <a:ext cx="822274" cy="822274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816229F-72BA-45CC-8B02-724CD9CE299A}"/>
                </a:ext>
              </a:extLst>
            </p:cNvPr>
            <p:cNvSpPr txBox="1"/>
            <p:nvPr/>
          </p:nvSpPr>
          <p:spPr>
            <a:xfrm>
              <a:off x="7829099" y="3684180"/>
              <a:ext cx="1275415" cy="22150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441"/>
                </a:spcAft>
              </a:pPr>
              <a:r>
                <a:rPr lang="en-IN" sz="1176" dirty="0">
                  <a:solidFill>
                    <a:schemeClr val="tx2"/>
                  </a:solidFill>
                  <a:latin typeface="+mj-lt"/>
                </a:rPr>
                <a:t>Azure Pipelines</a:t>
              </a:r>
              <a:endParaRPr lang="en-US" sz="1176" dirty="0">
                <a:solidFill>
                  <a:schemeClr val="tx2"/>
                </a:solidFill>
                <a:latin typeface="+mj-lt"/>
              </a:endParaRPr>
            </a:p>
          </p:txBody>
        </p:sp>
      </p:grpSp>
      <p:cxnSp>
        <p:nvCxnSpPr>
          <p:cNvPr id="36" name="Straight Arrow Connector 35" descr="Arrow pointing to the right">
            <a:extLst>
              <a:ext uri="{FF2B5EF4-FFF2-40B4-BE49-F238E27FC236}">
                <a16:creationId xmlns:a16="http://schemas.microsoft.com/office/drawing/2014/main" id="{6857BC80-6E0B-41D4-B534-CD6E3AB702A5}"/>
              </a:ext>
            </a:extLst>
          </p:cNvPr>
          <p:cNvCxnSpPr>
            <a:cxnSpLocks/>
          </p:cNvCxnSpPr>
          <p:nvPr/>
        </p:nvCxnSpPr>
        <p:spPr>
          <a:xfrm>
            <a:off x="6831691" y="2171461"/>
            <a:ext cx="221615" cy="0"/>
          </a:xfrm>
          <a:prstGeom prst="straightConnector1">
            <a:avLst/>
          </a:prstGeom>
          <a:ln w="38100">
            <a:solidFill>
              <a:schemeClr val="tx2"/>
            </a:solidFill>
            <a:headEnd type="none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Group 46" descr="Deploy to target&#10;">
            <a:extLst>
              <a:ext uri="{FF2B5EF4-FFF2-40B4-BE49-F238E27FC236}">
                <a16:creationId xmlns:a16="http://schemas.microsoft.com/office/drawing/2014/main" id="{37BE4E76-CA65-47BC-B014-79AE73BC1F6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/>
        </p:nvGrpSpPr>
        <p:grpSpPr>
          <a:xfrm>
            <a:off x="7330765" y="1869170"/>
            <a:ext cx="1003481" cy="1002878"/>
            <a:chOff x="10080630" y="2541704"/>
            <a:chExt cx="1364804" cy="1363984"/>
          </a:xfrm>
        </p:grpSpPr>
        <p:pic>
          <p:nvPicPr>
            <p:cNvPr id="18" name="Picture 17" descr="Icon of a smartphone with a cube on the screen">
              <a:extLst>
                <a:ext uri="{FF2B5EF4-FFF2-40B4-BE49-F238E27FC236}">
                  <a16:creationId xmlns:a16="http://schemas.microsoft.com/office/drawing/2014/main" id="{889DB0EF-C09C-41FA-89EE-142D9E20C16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557804" y="2541704"/>
              <a:ext cx="410456" cy="822274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1A76C67-3AF5-4C55-80C0-57050848A150}"/>
                </a:ext>
              </a:extLst>
            </p:cNvPr>
            <p:cNvSpPr txBox="1"/>
            <p:nvPr/>
          </p:nvSpPr>
          <p:spPr>
            <a:xfrm>
              <a:off x="10080630" y="3684180"/>
              <a:ext cx="1364804" cy="22150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441"/>
                </a:spcAft>
              </a:pPr>
              <a:r>
                <a:rPr lang="en-IN" sz="1176" dirty="0">
                  <a:solidFill>
                    <a:schemeClr val="tx2"/>
                  </a:solidFill>
                  <a:latin typeface="+mj-lt"/>
                </a:rPr>
                <a:t>Deploy to target</a:t>
              </a:r>
              <a:endParaRPr lang="en-US" sz="1176" dirty="0">
                <a:solidFill>
                  <a:schemeClr val="tx2"/>
                </a:solidFill>
                <a:latin typeface="+mj-lt"/>
              </a:endParaRP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DFA64A8C-B171-4197-8052-A9B89364F30D}"/>
              </a:ext>
            </a:extLst>
          </p:cNvPr>
          <p:cNvSpPr/>
          <p:nvPr/>
        </p:nvSpPr>
        <p:spPr>
          <a:xfrm>
            <a:off x="313983" y="3147190"/>
            <a:ext cx="2034619" cy="1017816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9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00848" tIns="67232" rIns="100848" bIns="67232" numCol="1" spcCol="1270" anchor="t" anchorCtr="0">
            <a:noAutofit/>
          </a:bodyPr>
          <a:lstStyle/>
          <a:p>
            <a:r>
              <a:rPr lang="en-US" sz="1471" dirty="0">
                <a:solidFill>
                  <a:schemeClr val="tx1"/>
                </a:solidFill>
              </a:rPr>
              <a:t>Configure Azure Pipelines to use your Git repo.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F48D84E-E4AA-4C24-B599-AB1D2CACE03F}"/>
              </a:ext>
            </a:extLst>
          </p:cNvPr>
          <p:cNvSpPr/>
          <p:nvPr/>
        </p:nvSpPr>
        <p:spPr>
          <a:xfrm>
            <a:off x="2465575" y="3147190"/>
            <a:ext cx="2197927" cy="1017816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9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00848" tIns="67232" rIns="100848" bIns="67232" numCol="1" spcCol="1270" anchor="t" anchorCtr="0">
            <a:noAutofit/>
          </a:bodyPr>
          <a:lstStyle/>
          <a:p>
            <a:r>
              <a:rPr lang="en-US" sz="1471" dirty="0">
                <a:solidFill>
                  <a:schemeClr val="tx1"/>
                </a:solidFill>
              </a:rPr>
              <a:t>Edit your</a:t>
            </a:r>
            <a:br>
              <a:rPr lang="en-US" sz="1471" dirty="0">
                <a:solidFill>
                  <a:schemeClr val="tx1"/>
                </a:solidFill>
              </a:rPr>
            </a:br>
            <a:r>
              <a:rPr lang="en-US" sz="1471" dirty="0">
                <a:solidFill>
                  <a:schemeClr val="tx1"/>
                </a:solidFill>
              </a:rPr>
              <a:t>azure-</a:t>
            </a:r>
            <a:r>
              <a:rPr lang="en-US" sz="1471" dirty="0" err="1">
                <a:solidFill>
                  <a:schemeClr val="tx1"/>
                </a:solidFill>
              </a:rPr>
              <a:t>pipelines.yml</a:t>
            </a:r>
            <a:r>
              <a:rPr lang="en-US" sz="1471" dirty="0">
                <a:solidFill>
                  <a:schemeClr val="tx1"/>
                </a:solidFill>
              </a:rPr>
              <a:t> file to define your build.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E624D4-DD7E-478A-83A1-4B82A98885A0}"/>
              </a:ext>
            </a:extLst>
          </p:cNvPr>
          <p:cNvSpPr/>
          <p:nvPr/>
        </p:nvSpPr>
        <p:spPr>
          <a:xfrm>
            <a:off x="4780476" y="3147190"/>
            <a:ext cx="1897951" cy="1017816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9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00848" tIns="67232" rIns="100848" bIns="67232" numCol="1" spcCol="1270" anchor="t" anchorCtr="0">
            <a:noAutofit/>
          </a:bodyPr>
          <a:lstStyle/>
          <a:p>
            <a:r>
              <a:rPr lang="en-US" sz="1471" dirty="0">
                <a:solidFill>
                  <a:schemeClr val="tx1"/>
                </a:solidFill>
              </a:rPr>
              <a:t>Push your code to your version control repository.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501101E-79C7-4E13-9B96-954546E22523}"/>
              </a:ext>
            </a:extLst>
          </p:cNvPr>
          <p:cNvSpPr/>
          <p:nvPr/>
        </p:nvSpPr>
        <p:spPr>
          <a:xfrm>
            <a:off x="6795400" y="3147190"/>
            <a:ext cx="2034619" cy="1017816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9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00848" tIns="67232" rIns="100848" bIns="67232" numCol="1" spcCol="1270" anchor="t" anchorCtr="0">
            <a:noAutofit/>
          </a:bodyPr>
          <a:lstStyle/>
          <a:p>
            <a:r>
              <a:rPr lang="en-US" sz="1471" dirty="0">
                <a:solidFill>
                  <a:schemeClr val="tx1"/>
                </a:solidFill>
              </a:rPr>
              <a:t>Your code is now updated, built, tested, and packaged.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C351D82-70FC-4893-AB83-CA0C0E91917C}"/>
              </a:ext>
            </a:extLst>
          </p:cNvPr>
          <p:cNvSpPr/>
          <p:nvPr/>
        </p:nvSpPr>
        <p:spPr>
          <a:xfrm>
            <a:off x="341996" y="4282394"/>
            <a:ext cx="8479852" cy="485563"/>
          </a:xfrm>
          <a:prstGeom prst="rect">
            <a:avLst/>
          </a:prstGeom>
          <a:noFill/>
          <a:ln w="635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r>
              <a:rPr lang="en-US" sz="1765" dirty="0">
                <a:solidFill>
                  <a:schemeClr val="tx1"/>
                </a:solidFill>
                <a:latin typeface="+mj-lt"/>
              </a:rPr>
              <a:t>While more code-oriented, defining pipelines using YAML is preferred</a:t>
            </a:r>
          </a:p>
        </p:txBody>
      </p:sp>
    </p:spTree>
    <p:extLst>
      <p:ext uri="{BB962C8B-B14F-4D97-AF65-F5344CB8AC3E}">
        <p14:creationId xmlns:p14="http://schemas.microsoft.com/office/powerpoint/2010/main" val="1567422011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Materials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1880932-C79B-4E37-86AD-089232300598}"/>
              </a:ext>
            </a:extLst>
          </p:cNvPr>
          <p:cNvSpPr/>
          <p:nvPr/>
        </p:nvSpPr>
        <p:spPr>
          <a:xfrm>
            <a:off x="1241536" y="2034283"/>
            <a:ext cx="6651398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timw.info/az400</a:t>
            </a:r>
          </a:p>
        </p:txBody>
      </p:sp>
    </p:spTree>
    <p:extLst>
      <p:ext uri="{BB962C8B-B14F-4D97-AF65-F5344CB8AC3E}">
        <p14:creationId xmlns:p14="http://schemas.microsoft.com/office/powerpoint/2010/main" val="61634510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623351-EFEF-4961-9466-18954BEC8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126" y="167400"/>
            <a:ext cx="8479852" cy="307777"/>
          </a:xfrm>
        </p:spPr>
        <p:txBody>
          <a:bodyPr/>
          <a:lstStyle/>
          <a:p>
            <a:r>
              <a:rPr lang="en-US" dirty="0">
                <a:latin typeface="Segoe UI"/>
                <a:cs typeface="Segoe UI"/>
              </a:rPr>
              <a:t>The four pillars of continuous integration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687BEDE-92A7-4A8A-90BA-FF598DD6EC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313983" y="876947"/>
            <a:ext cx="8507865" cy="2130176"/>
          </a:xfrm>
          <a:prstGeom prst="rect">
            <a:avLst/>
          </a:prstGeom>
          <a:noFill/>
          <a:ln w="1905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647" fontAlgn="base">
              <a:spcBef>
                <a:spcPct val="0"/>
              </a:spcBef>
              <a:spcAft>
                <a:spcPct val="0"/>
              </a:spcAft>
            </a:pPr>
            <a:endParaRPr lang="en-IN" sz="1765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4" name="Group 3" descr="The Four Pillars of Continuous Integration: Version control system, packet management system, continuous integration system, and automated build process">
            <a:extLst>
              <a:ext uri="{FF2B5EF4-FFF2-40B4-BE49-F238E27FC236}">
                <a16:creationId xmlns:a16="http://schemas.microsoft.com/office/drawing/2014/main" id="{BCA7BD43-6786-4AD7-88F9-0EB81C2C9624}"/>
              </a:ext>
            </a:extLst>
          </p:cNvPr>
          <p:cNvGrpSpPr/>
          <p:nvPr/>
        </p:nvGrpSpPr>
        <p:grpSpPr>
          <a:xfrm>
            <a:off x="436865" y="986166"/>
            <a:ext cx="8256588" cy="1916683"/>
            <a:chOff x="784667" y="1340758"/>
            <a:chExt cx="10813166" cy="2510167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0E127F6-5280-4C91-9061-0E10FB3CF758}"/>
                </a:ext>
              </a:extLst>
            </p:cNvPr>
            <p:cNvSpPr txBox="1"/>
            <p:nvPr/>
          </p:nvSpPr>
          <p:spPr>
            <a:xfrm>
              <a:off x="784667" y="1340758"/>
              <a:ext cx="10813166" cy="458030"/>
            </a:xfrm>
            <a:prstGeom prst="rect">
              <a:avLst/>
            </a:prstGeom>
            <a:solidFill>
              <a:srgbClr val="243A5E"/>
            </a:solidFill>
          </p:spPr>
          <p:txBody>
            <a:bodyPr wrap="square" lIns="67232" tIns="33616" rIns="67232" bIns="33616" rtlCol="0" anchor="ctr"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441"/>
                </a:spcAft>
              </a:pPr>
              <a:r>
                <a:rPr lang="en-IN" sz="1471">
                  <a:solidFill>
                    <a:schemeClr val="bg1"/>
                  </a:solidFill>
                  <a:latin typeface="+mj-lt"/>
                </a:rPr>
                <a:t>Continuous Integration</a:t>
              </a:r>
              <a:endParaRPr lang="en-US" sz="1471">
                <a:solidFill>
                  <a:schemeClr val="bg1"/>
                </a:solidFill>
                <a:latin typeface="+mj-lt"/>
              </a:endParaRPr>
            </a:p>
          </p:txBody>
        </p:sp>
        <p:pic>
          <p:nvPicPr>
            <p:cNvPr id="39" name="Picture 38" descr="Graphical depicting a pillar">
              <a:extLst>
                <a:ext uri="{FF2B5EF4-FFF2-40B4-BE49-F238E27FC236}">
                  <a16:creationId xmlns:a16="http://schemas.microsoft.com/office/drawing/2014/main" id="{97716E3F-433A-4C28-837E-B77A7794BB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4616" y="1900205"/>
              <a:ext cx="2527830" cy="195072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430B63D-D6FA-4A1C-A74F-801437204514}"/>
                </a:ext>
              </a:extLst>
            </p:cNvPr>
            <p:cNvSpPr txBox="1"/>
            <p:nvPr/>
          </p:nvSpPr>
          <p:spPr>
            <a:xfrm>
              <a:off x="1519720" y="2460066"/>
              <a:ext cx="1397623" cy="53374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spcAft>
                  <a:spcPts val="441"/>
                </a:spcAft>
              </a:pPr>
              <a:r>
                <a:rPr lang="en-IN" sz="1324" dirty="0">
                  <a:latin typeface="+mj-lt"/>
                </a:rPr>
                <a:t>Version Control System</a:t>
              </a:r>
              <a:endParaRPr lang="en-US" sz="1324" dirty="0">
                <a:latin typeface="+mj-lt"/>
              </a:endParaRPr>
            </a:p>
          </p:txBody>
        </p:sp>
        <p:pic>
          <p:nvPicPr>
            <p:cNvPr id="40" name="Picture 39" descr="Graphical depicting a pillar">
              <a:extLst>
                <a:ext uri="{FF2B5EF4-FFF2-40B4-BE49-F238E27FC236}">
                  <a16:creationId xmlns:a16="http://schemas.microsoft.com/office/drawing/2014/main" id="{69FB145D-5080-43BC-8D5F-F54F5EE024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17383" y="1900205"/>
              <a:ext cx="2527830" cy="1950720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ACEC314-21C5-4DA8-BDE0-834049FBB3AB}"/>
                </a:ext>
              </a:extLst>
            </p:cNvPr>
            <p:cNvSpPr txBox="1"/>
            <p:nvPr/>
          </p:nvSpPr>
          <p:spPr>
            <a:xfrm>
              <a:off x="4182487" y="2460066"/>
              <a:ext cx="1397623" cy="8006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spcAft>
                  <a:spcPts val="441"/>
                </a:spcAft>
              </a:pPr>
              <a:r>
                <a:rPr lang="en-IN" sz="1324">
                  <a:latin typeface="+mj-lt"/>
                </a:rPr>
                <a:t>Package Management System</a:t>
              </a:r>
              <a:endParaRPr lang="en-US" sz="1324">
                <a:latin typeface="+mj-lt"/>
              </a:endParaRPr>
            </a:p>
          </p:txBody>
        </p:sp>
        <p:pic>
          <p:nvPicPr>
            <p:cNvPr id="41" name="Picture 40" descr="Graphical depicting a pillar">
              <a:extLst>
                <a:ext uri="{FF2B5EF4-FFF2-40B4-BE49-F238E27FC236}">
                  <a16:creationId xmlns:a16="http://schemas.microsoft.com/office/drawing/2014/main" id="{C6EF7168-A7AE-427A-BB06-1386222A6D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80150" y="1900205"/>
              <a:ext cx="2527830" cy="1950720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981412F-228A-4529-9B57-BBB72074028A}"/>
                </a:ext>
              </a:extLst>
            </p:cNvPr>
            <p:cNvSpPr txBox="1"/>
            <p:nvPr/>
          </p:nvSpPr>
          <p:spPr>
            <a:xfrm>
              <a:off x="6845255" y="2460066"/>
              <a:ext cx="1397623" cy="8006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spcAft>
                  <a:spcPts val="441"/>
                </a:spcAft>
              </a:pPr>
              <a:r>
                <a:rPr lang="en-IN" sz="1324" dirty="0">
                  <a:latin typeface="+mj-lt"/>
                </a:rPr>
                <a:t>Continuous Integration System</a:t>
              </a:r>
              <a:endParaRPr lang="en-US" sz="1324" dirty="0">
                <a:latin typeface="+mj-lt"/>
              </a:endParaRPr>
            </a:p>
          </p:txBody>
        </p:sp>
        <p:pic>
          <p:nvPicPr>
            <p:cNvPr id="42" name="Picture 41" descr="Graphical depicting a pillar">
              <a:extLst>
                <a:ext uri="{FF2B5EF4-FFF2-40B4-BE49-F238E27FC236}">
                  <a16:creationId xmlns:a16="http://schemas.microsoft.com/office/drawing/2014/main" id="{3719326B-69EC-4843-ADC7-A719E7FECD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942916" y="1900205"/>
              <a:ext cx="2527830" cy="1950720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353C224-77DB-4B78-A667-C27ACD63AEDF}"/>
                </a:ext>
              </a:extLst>
            </p:cNvPr>
            <p:cNvSpPr txBox="1"/>
            <p:nvPr/>
          </p:nvSpPr>
          <p:spPr>
            <a:xfrm>
              <a:off x="9508021" y="2598566"/>
              <a:ext cx="1397623" cy="53374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spcAft>
                  <a:spcPts val="441"/>
                </a:spcAft>
              </a:pPr>
              <a:r>
                <a:rPr lang="en-IN" sz="1324" dirty="0">
                  <a:latin typeface="+mj-lt"/>
                </a:rPr>
                <a:t>Automated Build Process</a:t>
              </a:r>
              <a:endParaRPr lang="en-US" sz="1324" dirty="0">
                <a:latin typeface="+mj-lt"/>
              </a:endParaRPr>
            </a:p>
          </p:txBody>
        </p:sp>
      </p:grp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FAE090FD-D5DC-470B-BA53-F54980B94D48}"/>
              </a:ext>
            </a:extLst>
          </p:cNvPr>
          <p:cNvSpPr txBox="1">
            <a:spLocks/>
          </p:cNvSpPr>
          <p:nvPr/>
        </p:nvSpPr>
        <p:spPr>
          <a:xfrm>
            <a:off x="313984" y="3121777"/>
            <a:ext cx="1692301" cy="15194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00848" tIns="67232" rIns="100848" bIns="67232" anchor="t">
            <a:no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kern="1200" spc="-50" baseline="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20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b="1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331854" indent="0" algn="l" defTabSz="932742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32742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71" spc="0" dirty="0">
                <a:latin typeface="+mn-lt"/>
              </a:rPr>
              <a:t>A </a:t>
            </a:r>
            <a:r>
              <a:rPr lang="en-US" sz="1471" spc="0" dirty="0">
                <a:solidFill>
                  <a:schemeClr val="tx2"/>
                </a:solidFill>
              </a:rPr>
              <a:t>Version Control System </a:t>
            </a:r>
            <a:r>
              <a:rPr lang="en-US" sz="1471" spc="0" dirty="0">
                <a:latin typeface="+mn-lt"/>
              </a:rPr>
              <a:t>manages changes to your source code</a:t>
            </a:r>
            <a:br>
              <a:rPr lang="en-US" sz="1471" spc="0" dirty="0">
                <a:latin typeface="+mn-lt"/>
              </a:rPr>
            </a:br>
            <a:r>
              <a:rPr lang="en-US" sz="1471" spc="0" dirty="0">
                <a:latin typeface="+mn-lt"/>
              </a:rPr>
              <a:t>over time.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AC657014-4A5B-481D-A469-1B89F3E9F9B3}"/>
              </a:ext>
            </a:extLst>
          </p:cNvPr>
          <p:cNvSpPr txBox="1">
            <a:spLocks/>
          </p:cNvSpPr>
          <p:nvPr/>
        </p:nvSpPr>
        <p:spPr>
          <a:xfrm>
            <a:off x="2118392" y="3121777"/>
            <a:ext cx="1994786" cy="15194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00848" tIns="67232" rIns="100848" bIns="67232" anchor="t">
            <a:no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kern="1200" spc="-50" baseline="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20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b="1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331854" indent="0" algn="l" defTabSz="932742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32742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71" spc="0" dirty="0">
                <a:latin typeface="+mn-lt"/>
              </a:rPr>
              <a:t>A </a:t>
            </a:r>
            <a:r>
              <a:rPr lang="en-US" sz="1471" spc="0" dirty="0">
                <a:solidFill>
                  <a:schemeClr val="tx2"/>
                </a:solidFill>
              </a:rPr>
              <a:t>Package Management System </a:t>
            </a:r>
            <a:r>
              <a:rPr lang="en-US" sz="1471" spc="0" dirty="0">
                <a:solidFill>
                  <a:schemeClr val="tx1"/>
                </a:solidFill>
                <a:latin typeface="+mn-lt"/>
              </a:rPr>
              <a:t>is used to install, uninstall, and manage software packages.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C263C52A-C349-4567-BF21-B1659EB1F465}"/>
              </a:ext>
            </a:extLst>
          </p:cNvPr>
          <p:cNvSpPr txBox="1">
            <a:spLocks/>
          </p:cNvSpPr>
          <p:nvPr/>
        </p:nvSpPr>
        <p:spPr>
          <a:xfrm>
            <a:off x="4225284" y="3121777"/>
            <a:ext cx="2171027" cy="15194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00848" tIns="67232" rIns="100848" bIns="67232" anchor="t">
            <a:no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kern="1200" spc="-50" baseline="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20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b="1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331854" indent="0" algn="l" defTabSz="932742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32742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71" spc="0" dirty="0">
                <a:latin typeface="+mn-lt"/>
              </a:rPr>
              <a:t>A </a:t>
            </a:r>
            <a:r>
              <a:rPr lang="en-US" sz="1471" spc="0" dirty="0">
                <a:solidFill>
                  <a:schemeClr val="tx2"/>
                </a:solidFill>
              </a:rPr>
              <a:t>Continuous Integration System </a:t>
            </a:r>
            <a:r>
              <a:rPr lang="en-US" sz="1471" spc="0" dirty="0">
                <a:latin typeface="+mn-lt"/>
              </a:rPr>
              <a:t>merges all developer working copies to a shared mainline several times a day.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498F5C5C-1246-4872-B7D8-F9B7B9929409}"/>
              </a:ext>
            </a:extLst>
          </p:cNvPr>
          <p:cNvSpPr txBox="1">
            <a:spLocks/>
          </p:cNvSpPr>
          <p:nvPr/>
        </p:nvSpPr>
        <p:spPr>
          <a:xfrm>
            <a:off x="6508418" y="3121777"/>
            <a:ext cx="2313430" cy="15194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00848" tIns="67232" rIns="100848" bIns="67232" anchor="t">
            <a:no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kern="1200" spc="-50" baseline="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20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b="1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331854" indent="0" algn="l" defTabSz="932742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32742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71" spc="0" dirty="0">
                <a:latin typeface="+mn-lt"/>
              </a:rPr>
              <a:t>An </a:t>
            </a:r>
            <a:r>
              <a:rPr lang="en-US" sz="1471" spc="0" dirty="0">
                <a:solidFill>
                  <a:schemeClr val="tx2"/>
                </a:solidFill>
              </a:rPr>
              <a:t>Automated</a:t>
            </a:r>
            <a:br>
              <a:rPr lang="en-US" sz="1471" spc="0" dirty="0">
                <a:solidFill>
                  <a:schemeClr val="tx2"/>
                </a:solidFill>
              </a:rPr>
            </a:br>
            <a:r>
              <a:rPr lang="en-US" sz="1471" spc="0" dirty="0">
                <a:solidFill>
                  <a:schemeClr val="tx2"/>
                </a:solidFill>
              </a:rPr>
              <a:t>Build Process </a:t>
            </a:r>
            <a:r>
              <a:rPr lang="en-US" sz="1471" spc="0" dirty="0">
                <a:latin typeface="+mn-lt"/>
              </a:rPr>
              <a:t>creates</a:t>
            </a:r>
            <a:br>
              <a:rPr lang="en-US" sz="1471" spc="0" dirty="0">
                <a:latin typeface="+mn-lt"/>
              </a:rPr>
            </a:br>
            <a:r>
              <a:rPr lang="en-US" sz="1471" spc="0" dirty="0">
                <a:latin typeface="+mn-lt"/>
              </a:rPr>
              <a:t>a software build including compiling, packaging, and running automated tests.</a:t>
            </a:r>
          </a:p>
        </p:txBody>
      </p:sp>
    </p:spTree>
    <p:extLst>
      <p:ext uri="{BB962C8B-B14F-4D97-AF65-F5344CB8AC3E}">
        <p14:creationId xmlns:p14="http://schemas.microsoft.com/office/powerpoint/2010/main" val="162002729"/>
      </p:ext>
    </p:extLst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9FE71-6AC8-4299-A8BA-B4BA536FA9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996" y="465620"/>
            <a:ext cx="8479852" cy="307777"/>
          </a:xfrm>
        </p:spPr>
        <p:txBody>
          <a:bodyPr/>
          <a:lstStyle/>
          <a:p>
            <a:r>
              <a:rPr lang="en-US" dirty="0">
                <a:latin typeface="Segoe UI"/>
                <a:cs typeface="Segoe UI"/>
              </a:rPr>
              <a:t>Anatomy of a pipeline</a:t>
            </a:r>
            <a:endParaRPr lang="en-US" dirty="0">
              <a:latin typeface="Segoe UI"/>
            </a:endParaRPr>
          </a:p>
        </p:txBody>
      </p:sp>
      <p:pic>
        <p:nvPicPr>
          <p:cNvPr id="3" name="Picture 2" descr="Icon of a person">
            <a:extLst>
              <a:ext uri="{FF2B5EF4-FFF2-40B4-BE49-F238E27FC236}">
                <a16:creationId xmlns:a16="http://schemas.microsoft.com/office/drawing/2014/main" id="{C8272EF6-AE99-4106-9843-737C8F23D3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55" t="2255" r="2255" b="2255"/>
          <a:stretch/>
        </p:blipFill>
        <p:spPr>
          <a:xfrm>
            <a:off x="309174" y="894594"/>
            <a:ext cx="487255" cy="490793"/>
          </a:xfrm>
          <a:prstGeom prst="ellipse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4641F0C-4126-4896-BAA8-30043049AFAB}"/>
              </a:ext>
            </a:extLst>
          </p:cNvPr>
          <p:cNvSpPr txBox="1"/>
          <p:nvPr/>
        </p:nvSpPr>
        <p:spPr>
          <a:xfrm>
            <a:off x="992471" y="1035084"/>
            <a:ext cx="7837547" cy="203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441"/>
              </a:spcBef>
              <a:spcAft>
                <a:spcPts val="441"/>
              </a:spcAft>
            </a:pPr>
            <a:r>
              <a:rPr lang="en-US" sz="1324" b="1" dirty="0"/>
              <a:t>Name</a:t>
            </a:r>
            <a:r>
              <a:rPr lang="en-US" sz="1324" dirty="0"/>
              <a:t> – Though often this is skipped (if it is skipped, a date-based name is generated automatically)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A7F7F02-F5F9-4D10-A85D-06B50D135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92471" y="1422820"/>
            <a:ext cx="7769611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 descr="Icon of check mark enclosed by an arc">
            <a:extLst>
              <a:ext uri="{FF2B5EF4-FFF2-40B4-BE49-F238E27FC236}">
                <a16:creationId xmlns:a16="http://schemas.microsoft.com/office/drawing/2014/main" id="{33EF4947-8146-4804-85EC-9390B195F2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82" t="1382" r="1382" b="1382"/>
          <a:stretch/>
        </p:blipFill>
        <p:spPr>
          <a:xfrm>
            <a:off x="309174" y="1460051"/>
            <a:ext cx="492572" cy="497343"/>
          </a:xfrm>
          <a:prstGeom prst="ellipse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357BA25-079E-4932-9447-9C7E52A66A31}"/>
              </a:ext>
            </a:extLst>
          </p:cNvPr>
          <p:cNvSpPr txBox="1"/>
          <p:nvPr/>
        </p:nvSpPr>
        <p:spPr>
          <a:xfrm>
            <a:off x="992471" y="1505057"/>
            <a:ext cx="7837547" cy="40754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441"/>
              </a:spcBef>
              <a:spcAft>
                <a:spcPts val="441"/>
              </a:spcAft>
            </a:pPr>
            <a:r>
              <a:rPr lang="en-US" sz="1324" b="1" dirty="0"/>
              <a:t>Trigger</a:t>
            </a:r>
            <a:r>
              <a:rPr lang="en-US" sz="1324" dirty="0"/>
              <a:t> – More on triggers later, but without an explicitly trigger, there’s an implicit “trigger on every commit to any path from any branch in this repo”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354A9F0-F4F9-4A7C-B5A6-3BA0BB69AA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92471" y="1994625"/>
            <a:ext cx="7769611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 descr="Icon of three concentric arcs">
            <a:extLst>
              <a:ext uri="{FF2B5EF4-FFF2-40B4-BE49-F238E27FC236}">
                <a16:creationId xmlns:a16="http://schemas.microsoft.com/office/drawing/2014/main" id="{A8C4C7B3-4232-46E1-96BA-CC6FD2FF630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70" t="2216" r="1870" b="2216"/>
          <a:stretch/>
        </p:blipFill>
        <p:spPr>
          <a:xfrm>
            <a:off x="309174" y="2038492"/>
            <a:ext cx="490793" cy="490793"/>
          </a:xfrm>
          <a:custGeom>
            <a:avLst/>
            <a:gdLst>
              <a:gd name="connsiteX0" fmla="*/ 329184 w 658368"/>
              <a:gd name="connsiteY0" fmla="*/ 0 h 658368"/>
              <a:gd name="connsiteX1" fmla="*/ 658368 w 658368"/>
              <a:gd name="connsiteY1" fmla="*/ 329184 h 658368"/>
              <a:gd name="connsiteX2" fmla="*/ 329184 w 658368"/>
              <a:gd name="connsiteY2" fmla="*/ 658368 h 658368"/>
              <a:gd name="connsiteX3" fmla="*/ 0 w 658368"/>
              <a:gd name="connsiteY3" fmla="*/ 329184 h 658368"/>
              <a:gd name="connsiteX4" fmla="*/ 329184 w 658368"/>
              <a:gd name="connsiteY4" fmla="*/ 0 h 658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8368" h="658368">
                <a:moveTo>
                  <a:pt x="329184" y="0"/>
                </a:moveTo>
                <a:cubicBezTo>
                  <a:pt x="510987" y="0"/>
                  <a:pt x="658368" y="147381"/>
                  <a:pt x="658368" y="329184"/>
                </a:cubicBezTo>
                <a:cubicBezTo>
                  <a:pt x="658368" y="510987"/>
                  <a:pt x="510987" y="658368"/>
                  <a:pt x="329184" y="658368"/>
                </a:cubicBezTo>
                <a:cubicBezTo>
                  <a:pt x="147381" y="658368"/>
                  <a:pt x="0" y="510987"/>
                  <a:pt x="0" y="329184"/>
                </a:cubicBezTo>
                <a:cubicBezTo>
                  <a:pt x="0" y="147381"/>
                  <a:pt x="147381" y="0"/>
                  <a:pt x="329184" y="0"/>
                </a:cubicBezTo>
                <a:close/>
              </a:path>
            </a:pathLst>
          </a:cu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401D0B6-2A47-4C66-BB35-3C81D5B54640}"/>
              </a:ext>
            </a:extLst>
          </p:cNvPr>
          <p:cNvSpPr txBox="1"/>
          <p:nvPr/>
        </p:nvSpPr>
        <p:spPr>
          <a:xfrm>
            <a:off x="992471" y="2178695"/>
            <a:ext cx="7837547" cy="203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441"/>
              </a:spcBef>
              <a:spcAft>
                <a:spcPts val="441"/>
              </a:spcAft>
            </a:pPr>
            <a:r>
              <a:rPr lang="en-US" sz="1324" b="1" dirty="0"/>
              <a:t>Variables</a:t>
            </a:r>
            <a:r>
              <a:rPr lang="en-US" sz="1324" dirty="0"/>
              <a:t> – These are “inline” variables (more on other types of variables later)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7D5B2B0-C3F3-4111-A484-17CE35723A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92471" y="2566430"/>
            <a:ext cx="7769611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 descr="Icon of a gear inside a circle">
            <a:extLst>
              <a:ext uri="{FF2B5EF4-FFF2-40B4-BE49-F238E27FC236}">
                <a16:creationId xmlns:a16="http://schemas.microsoft.com/office/drawing/2014/main" id="{64E7C84D-D53B-494B-BFB4-3A2FB2DC151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04" t="1004" r="1004" b="1004"/>
          <a:stretch/>
        </p:blipFill>
        <p:spPr>
          <a:xfrm>
            <a:off x="307423" y="2603662"/>
            <a:ext cx="493756" cy="497343"/>
          </a:xfrm>
          <a:prstGeom prst="ellipse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D2E2CD0-08B1-4B4C-8496-9A1ABBB9F532}"/>
              </a:ext>
            </a:extLst>
          </p:cNvPr>
          <p:cNvSpPr txBox="1"/>
          <p:nvPr/>
        </p:nvSpPr>
        <p:spPr>
          <a:xfrm>
            <a:off x="992471" y="2750501"/>
            <a:ext cx="7837547" cy="203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441"/>
              </a:spcBef>
              <a:spcAft>
                <a:spcPts val="441"/>
              </a:spcAft>
            </a:pPr>
            <a:r>
              <a:rPr lang="en-US" sz="1324" b="1" dirty="0"/>
              <a:t>Job</a:t>
            </a:r>
            <a:r>
              <a:rPr lang="en-US" sz="1324" dirty="0"/>
              <a:t> – Every pipeline must have at least one job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246E1EB-424E-4EA8-A214-0FBA8242E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92471" y="3138236"/>
            <a:ext cx="7769611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 descr="Icon of a lightning bolt symbol inside a circle">
            <a:extLst>
              <a:ext uri="{FF2B5EF4-FFF2-40B4-BE49-F238E27FC236}">
                <a16:creationId xmlns:a16="http://schemas.microsoft.com/office/drawing/2014/main" id="{03F69B62-4F0E-4E54-BC94-63DF8838603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564" t="2564" r="2564" b="2564"/>
          <a:stretch/>
        </p:blipFill>
        <p:spPr>
          <a:xfrm>
            <a:off x="307424" y="3175467"/>
            <a:ext cx="493757" cy="497343"/>
          </a:xfrm>
          <a:prstGeom prst="ellipse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D8CB6C4-7D0E-4C30-9735-39C8E85D9191}"/>
              </a:ext>
            </a:extLst>
          </p:cNvPr>
          <p:cNvSpPr txBox="1"/>
          <p:nvPr/>
        </p:nvSpPr>
        <p:spPr>
          <a:xfrm>
            <a:off x="992471" y="3322306"/>
            <a:ext cx="7837547" cy="203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441"/>
              </a:spcBef>
              <a:spcAft>
                <a:spcPts val="441"/>
              </a:spcAft>
            </a:pPr>
            <a:r>
              <a:rPr lang="en-US" sz="1324" b="1" dirty="0"/>
              <a:t>Pool</a:t>
            </a:r>
            <a:r>
              <a:rPr lang="en-US" sz="1324" dirty="0"/>
              <a:t> – You configure which pool (queue) the job must run on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D2B3036-9F96-4CFE-8367-21C2716EA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92471" y="3710041"/>
            <a:ext cx="7769611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 descr="Icon of four circles connected by lines and arranged in a diamond pattern">
            <a:extLst>
              <a:ext uri="{FF2B5EF4-FFF2-40B4-BE49-F238E27FC236}">
                <a16:creationId xmlns:a16="http://schemas.microsoft.com/office/drawing/2014/main" id="{41EE9DB3-9C0B-48CE-AA73-64BE2BA60EE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382" t="1382" r="1382" b="1382"/>
          <a:stretch/>
        </p:blipFill>
        <p:spPr>
          <a:xfrm>
            <a:off x="309174" y="3747273"/>
            <a:ext cx="493756" cy="497343"/>
          </a:xfrm>
          <a:prstGeom prst="ellipse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3CACB3F-BDDB-41AC-A80A-43C62D7CC96B}"/>
              </a:ext>
            </a:extLst>
          </p:cNvPr>
          <p:cNvSpPr txBox="1"/>
          <p:nvPr/>
        </p:nvSpPr>
        <p:spPr>
          <a:xfrm>
            <a:off x="992471" y="3792278"/>
            <a:ext cx="7837547" cy="40754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441"/>
              </a:spcBef>
              <a:spcAft>
                <a:spcPts val="441"/>
              </a:spcAft>
            </a:pPr>
            <a:r>
              <a:rPr lang="en-US" sz="1324" b="1" dirty="0"/>
              <a:t>Checkout</a:t>
            </a:r>
            <a:r>
              <a:rPr lang="en-US" sz="1324" dirty="0"/>
              <a:t> – The “checkout: self” tells the job which repository (or repositories if there are multiple checkouts) to checkout for this job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3122663-40FE-44FA-816D-21EE1CA138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92471" y="4281847"/>
            <a:ext cx="7769611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 descr="Icon of thick lines and circles arranged to form a square pattern">
            <a:extLst>
              <a:ext uri="{FF2B5EF4-FFF2-40B4-BE49-F238E27FC236}">
                <a16:creationId xmlns:a16="http://schemas.microsoft.com/office/drawing/2014/main" id="{03089693-878C-43AC-9CAD-B70990D4F1E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272" t="1272" r="1272" b="1272"/>
          <a:stretch/>
        </p:blipFill>
        <p:spPr>
          <a:xfrm>
            <a:off x="308662" y="4319078"/>
            <a:ext cx="493756" cy="497343"/>
          </a:xfrm>
          <a:prstGeom prst="ellipse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7ABA21A-493A-4107-B338-2AEB63C35F52}"/>
              </a:ext>
            </a:extLst>
          </p:cNvPr>
          <p:cNvSpPr txBox="1"/>
          <p:nvPr/>
        </p:nvSpPr>
        <p:spPr>
          <a:xfrm>
            <a:off x="992471" y="4364084"/>
            <a:ext cx="7837547" cy="40754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441"/>
              </a:spcBef>
              <a:spcAft>
                <a:spcPts val="441"/>
              </a:spcAft>
            </a:pPr>
            <a:r>
              <a:rPr lang="en-US" sz="1324" b="1" dirty="0"/>
              <a:t>Steps</a:t>
            </a:r>
            <a:r>
              <a:rPr lang="en-US" sz="1324" dirty="0"/>
              <a:t> – The actual tasks that need to be executed: in this case a "script" task (script is an alias) that can run inline scripts</a:t>
            </a:r>
          </a:p>
        </p:txBody>
      </p:sp>
    </p:spTree>
    <p:extLst>
      <p:ext uri="{BB962C8B-B14F-4D97-AF65-F5344CB8AC3E}">
        <p14:creationId xmlns:p14="http://schemas.microsoft.com/office/powerpoint/2010/main" val="274200995"/>
      </p:ext>
    </p:extLst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29C67-B6EB-4051-BF56-F82408DD86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latin typeface="Segoe UI"/>
                <a:cs typeface="Segoe UI"/>
              </a:rPr>
              <a:t>YAML resources</a:t>
            </a:r>
            <a:endParaRPr lang="en-AU" dirty="0">
              <a:latin typeface="Segoe UI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3EC9AC2-483C-4105-B203-89E66FD46277}"/>
              </a:ext>
            </a:extLst>
          </p:cNvPr>
          <p:cNvSpPr/>
          <p:nvPr/>
        </p:nvSpPr>
        <p:spPr>
          <a:xfrm>
            <a:off x="313983" y="1079711"/>
            <a:ext cx="3159664" cy="1834035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9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00848" tIns="67232" rIns="100848" bIns="67232" numCol="1" spcCol="1270" anchor="t" anchorCtr="0">
            <a:noAutofit/>
          </a:bodyPr>
          <a:lstStyle/>
          <a:p>
            <a:pPr>
              <a:spcBef>
                <a:spcPts val="882"/>
              </a:spcBef>
            </a:pPr>
            <a:r>
              <a:rPr lang="en-US" sz="1765" dirty="0">
                <a:solidFill>
                  <a:schemeClr val="tx1"/>
                </a:solidFill>
                <a:cs typeface="Segoe UI Semilight"/>
              </a:rPr>
              <a:t>Pipelines</a:t>
            </a:r>
          </a:p>
          <a:p>
            <a:pPr>
              <a:spcBef>
                <a:spcPts val="882"/>
              </a:spcBef>
            </a:pPr>
            <a:r>
              <a:rPr lang="en-US" sz="1765" dirty="0">
                <a:solidFill>
                  <a:schemeClr val="tx1"/>
                </a:solidFill>
                <a:cs typeface="Segoe UI Semilight"/>
              </a:rPr>
              <a:t>Containers</a:t>
            </a:r>
          </a:p>
          <a:p>
            <a:pPr>
              <a:spcBef>
                <a:spcPts val="882"/>
              </a:spcBef>
            </a:pPr>
            <a:r>
              <a:rPr lang="en-US" sz="1765" dirty="0">
                <a:solidFill>
                  <a:schemeClr val="tx1"/>
                </a:solidFill>
                <a:cs typeface="Segoe UI Semilight"/>
              </a:rPr>
              <a:t>Repositories</a:t>
            </a:r>
          </a:p>
          <a:p>
            <a:pPr>
              <a:spcBef>
                <a:spcPts val="882"/>
              </a:spcBef>
            </a:pPr>
            <a:r>
              <a:rPr lang="en-US" sz="1765" dirty="0">
                <a:solidFill>
                  <a:schemeClr val="tx1"/>
                </a:solidFill>
                <a:cs typeface="Segoe UI Semilight"/>
              </a:rPr>
              <a:t>Types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762B14-11CF-424B-830F-643727F377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2005" y="1079710"/>
            <a:ext cx="2648960" cy="359817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466D7F5-4719-4CB6-8D45-8082F32DE5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4728" y="1079711"/>
            <a:ext cx="2576197" cy="894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093697"/>
      </p:ext>
    </p:extLst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466526C-2C6D-431A-9F2A-CCC8021F9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996" y="465620"/>
            <a:ext cx="8479852" cy="316882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1"/>
                </a:solidFill>
                <a:latin typeface="Segoe UI"/>
                <a:cs typeface="Segoe UI"/>
              </a:rPr>
              <a:t>What are actions ?</a:t>
            </a:r>
          </a:p>
        </p:txBody>
      </p:sp>
      <p:pic>
        <p:nvPicPr>
          <p:cNvPr id="2" name="Picture 1" descr="Icon of a gear and a arrow going across it">
            <a:extLst>
              <a:ext uri="{FF2B5EF4-FFF2-40B4-BE49-F238E27FC236}">
                <a16:creationId xmlns:a16="http://schemas.microsoft.com/office/drawing/2014/main" id="{3F10A02A-11EF-4BE5-A6BF-45A3B5AEE3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127" y="908118"/>
            <a:ext cx="700659" cy="700659"/>
          </a:xfrm>
          <a:prstGeom prst="rect">
            <a:avLst/>
          </a:prstGeom>
        </p:spPr>
      </p:pic>
      <p:sp>
        <p:nvSpPr>
          <p:cNvPr id="18" name="TextBox 17" descr="Icon of a document">
            <a:extLst>
              <a:ext uri="{FF2B5EF4-FFF2-40B4-BE49-F238E27FC236}">
                <a16:creationId xmlns:a16="http://schemas.microsoft.com/office/drawing/2014/main" id="{5793B3DC-F597-4F49-AAF8-77EDFBDB542C}"/>
              </a:ext>
            </a:extLst>
          </p:cNvPr>
          <p:cNvSpPr txBox="1"/>
          <p:nvPr/>
        </p:nvSpPr>
        <p:spPr>
          <a:xfrm>
            <a:off x="1316623" y="1006203"/>
            <a:ext cx="7505223" cy="2716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685845">
              <a:defRPr/>
            </a:pPr>
            <a:r>
              <a:rPr lang="en-US" sz="1765" dirty="0">
                <a:solidFill>
                  <a:srgbClr val="000000"/>
                </a:solidFill>
                <a:latin typeface="Segoe UI"/>
              </a:rPr>
              <a:t>Automations within the </a:t>
            </a:r>
            <a:r>
              <a:rPr lang="en-US" sz="1765" dirty="0" err="1">
                <a:solidFill>
                  <a:srgbClr val="000000"/>
                </a:solidFill>
                <a:latin typeface="Segoe UI"/>
              </a:rPr>
              <a:t>GitHu</a:t>
            </a:r>
            <a:r>
              <a:rPr lang="en-US" sz="1765" dirty="0">
                <a:solidFill>
                  <a:srgbClr val="000000"/>
                </a:solidFill>
                <a:latin typeface="Segoe UI"/>
              </a:rPr>
              <a:t>b environment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1D4D3A2-684C-4D40-B6D6-E20C1C5CA7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316623" y="1608777"/>
            <a:ext cx="7505223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Icon of a circle with circular arrows pointing at each other's end">
            <a:extLst>
              <a:ext uri="{FF2B5EF4-FFF2-40B4-BE49-F238E27FC236}">
                <a16:creationId xmlns:a16="http://schemas.microsoft.com/office/drawing/2014/main" id="{A8475803-7450-426C-81AB-1A2160B22E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127" y="1768782"/>
            <a:ext cx="700660" cy="700660"/>
          </a:xfrm>
          <a:prstGeom prst="rect">
            <a:avLst/>
          </a:prstGeom>
        </p:spPr>
      </p:pic>
      <p:sp>
        <p:nvSpPr>
          <p:cNvPr id="27" name="TextBox 26" descr="Icon of a document">
            <a:extLst>
              <a:ext uri="{FF2B5EF4-FFF2-40B4-BE49-F238E27FC236}">
                <a16:creationId xmlns:a16="http://schemas.microsoft.com/office/drawing/2014/main" id="{D5BA4CE0-E418-47C4-A03D-F34B8349F0E0}"/>
              </a:ext>
            </a:extLst>
          </p:cNvPr>
          <p:cNvSpPr txBox="1"/>
          <p:nvPr/>
        </p:nvSpPr>
        <p:spPr>
          <a:xfrm>
            <a:off x="1316622" y="1898886"/>
            <a:ext cx="7505223" cy="2716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685845">
              <a:defRPr/>
            </a:pPr>
            <a:r>
              <a:rPr lang="en-US" sz="1765" dirty="0">
                <a:solidFill>
                  <a:srgbClr val="000000"/>
                </a:solidFill>
                <a:latin typeface="Segoe UI"/>
              </a:rPr>
              <a:t>Often used to build CI/CD implementations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CF70F4B-69FE-459E-B72A-F83D49C887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316621" y="2451849"/>
            <a:ext cx="7505223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Picture 52" descr="Icon of a circle branched into three connect circles">
            <a:extLst>
              <a:ext uri="{FF2B5EF4-FFF2-40B4-BE49-F238E27FC236}">
                <a16:creationId xmlns:a16="http://schemas.microsoft.com/office/drawing/2014/main" id="{37E06157-116F-4979-92BB-415C85A16E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153" y="2629447"/>
            <a:ext cx="704021" cy="704021"/>
          </a:xfrm>
          <a:prstGeom prst="rect">
            <a:avLst/>
          </a:prstGeom>
        </p:spPr>
      </p:pic>
      <p:sp>
        <p:nvSpPr>
          <p:cNvPr id="30" name="TextBox 29" descr="Icon of a document">
            <a:extLst>
              <a:ext uri="{FF2B5EF4-FFF2-40B4-BE49-F238E27FC236}">
                <a16:creationId xmlns:a16="http://schemas.microsoft.com/office/drawing/2014/main" id="{0DB3A105-0A95-4001-B08D-E4D5A3E5EF40}"/>
              </a:ext>
            </a:extLst>
          </p:cNvPr>
          <p:cNvSpPr txBox="1"/>
          <p:nvPr/>
        </p:nvSpPr>
        <p:spPr>
          <a:xfrm>
            <a:off x="1316620" y="2717390"/>
            <a:ext cx="7505223" cy="2716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685845">
              <a:defRPr/>
            </a:pPr>
            <a:r>
              <a:rPr lang="en-US" sz="1765" dirty="0">
                <a:solidFill>
                  <a:srgbClr val="000000"/>
                </a:solidFill>
                <a:latin typeface="Segoe UI"/>
              </a:rPr>
              <a:t>Based on YAML files living within GitHub repositories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46105ACF-E5DB-448E-89C8-C556E6D748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316620" y="3333468"/>
            <a:ext cx="7505223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" name="Picture 54" descr="Icon of two people">
            <a:extLst>
              <a:ext uri="{FF2B5EF4-FFF2-40B4-BE49-F238E27FC236}">
                <a16:creationId xmlns:a16="http://schemas.microsoft.com/office/drawing/2014/main" id="{F5FFB3B5-2BB0-48B7-95D0-9E4C809EBB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1996" y="3490112"/>
            <a:ext cx="704021" cy="704021"/>
          </a:xfrm>
          <a:prstGeom prst="rect">
            <a:avLst/>
          </a:prstGeom>
        </p:spPr>
      </p:pic>
      <p:sp>
        <p:nvSpPr>
          <p:cNvPr id="14" name="TextBox 13" descr="Icon of a document">
            <a:extLst>
              <a:ext uri="{FF2B5EF4-FFF2-40B4-BE49-F238E27FC236}">
                <a16:creationId xmlns:a16="http://schemas.microsoft.com/office/drawing/2014/main" id="{E6061AC7-0E61-42EB-8240-F1FFA0A48F8E}"/>
              </a:ext>
            </a:extLst>
          </p:cNvPr>
          <p:cNvSpPr txBox="1"/>
          <p:nvPr/>
        </p:nvSpPr>
        <p:spPr>
          <a:xfrm>
            <a:off x="1296782" y="3632472"/>
            <a:ext cx="7505223" cy="2716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685845">
              <a:defRPr/>
            </a:pPr>
            <a:r>
              <a:rPr lang="en-US" sz="1765" dirty="0">
                <a:solidFill>
                  <a:srgbClr val="000000"/>
                </a:solidFill>
                <a:latin typeface="Segoe UI"/>
              </a:rPr>
              <a:t>Executed on GitHub or self-hosted runners</a:t>
            </a:r>
          </a:p>
        </p:txBody>
      </p:sp>
      <p:pic>
        <p:nvPicPr>
          <p:cNvPr id="15" name="Picture 14" descr="Icon of two gears with different sizes">
            <a:extLst>
              <a:ext uri="{FF2B5EF4-FFF2-40B4-BE49-F238E27FC236}">
                <a16:creationId xmlns:a16="http://schemas.microsoft.com/office/drawing/2014/main" id="{50FC87A2-C59B-446E-8F62-65FE32C184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3559" y="4347415"/>
            <a:ext cx="704021" cy="704021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9A3FEDF-9A5F-47C2-91E3-E48461FF3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296781" y="4194133"/>
            <a:ext cx="7505223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 descr="Icon of a document">
            <a:extLst>
              <a:ext uri="{FF2B5EF4-FFF2-40B4-BE49-F238E27FC236}">
                <a16:creationId xmlns:a16="http://schemas.microsoft.com/office/drawing/2014/main" id="{E5CEED6D-089C-43D7-BCE1-D744F574F233}"/>
              </a:ext>
            </a:extLst>
          </p:cNvPr>
          <p:cNvSpPr txBox="1"/>
          <p:nvPr/>
        </p:nvSpPr>
        <p:spPr>
          <a:xfrm>
            <a:off x="1296782" y="4514092"/>
            <a:ext cx="7505223" cy="2716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685845">
              <a:defRPr/>
            </a:pPr>
            <a:r>
              <a:rPr lang="en-US" sz="1765" dirty="0">
                <a:solidFill>
                  <a:srgbClr val="000000"/>
                </a:solidFill>
                <a:latin typeface="Segoe UI"/>
              </a:rPr>
              <a:t>Large number of existing actions in the GitHub Marketplace</a:t>
            </a:r>
          </a:p>
        </p:txBody>
      </p:sp>
    </p:spTree>
    <p:extLst>
      <p:ext uri="{BB962C8B-B14F-4D97-AF65-F5344CB8AC3E}">
        <p14:creationId xmlns:p14="http://schemas.microsoft.com/office/powerpoint/2010/main" val="3913369907"/>
      </p:ext>
    </p:extLst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6742578-EBA3-4E45-970E-F116ED67A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egoe UI"/>
                <a:cs typeface="Segoe UI"/>
              </a:rPr>
              <a:t>Actions flow</a:t>
            </a:r>
            <a:endParaRPr lang="en-US" dirty="0">
              <a:latin typeface="Segoe UI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6E35D53-2385-4DC2-8C32-BD79B20948A9}"/>
              </a:ext>
            </a:extLst>
          </p:cNvPr>
          <p:cNvSpPr/>
          <p:nvPr/>
        </p:nvSpPr>
        <p:spPr>
          <a:xfrm>
            <a:off x="313983" y="1111153"/>
            <a:ext cx="3464155" cy="28812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34464" tIns="100848" rIns="134464" bIns="100848" anchor="t">
            <a:noAutofit/>
          </a:bodyPr>
          <a:lstStyle/>
          <a:p>
            <a:pPr>
              <a:spcBef>
                <a:spcPts val="1324"/>
              </a:spcBef>
            </a:pPr>
            <a:r>
              <a:rPr lang="en-US" sz="1765" dirty="0"/>
              <a:t>Events trigger workflows:</a:t>
            </a:r>
          </a:p>
          <a:p>
            <a:pPr>
              <a:spcBef>
                <a:spcPts val="1324"/>
              </a:spcBef>
            </a:pPr>
            <a:r>
              <a:rPr lang="en-US" sz="1765" dirty="0"/>
              <a:t>- Schedule, code, etc.</a:t>
            </a:r>
          </a:p>
          <a:p>
            <a:pPr>
              <a:spcBef>
                <a:spcPts val="1324"/>
              </a:spcBef>
            </a:pPr>
            <a:r>
              <a:rPr lang="en-US" sz="1765" dirty="0"/>
              <a:t>Workflows contain jobs:</a:t>
            </a:r>
            <a:endParaRPr lang="en-US" sz="1765" dirty="0">
              <a:cs typeface="Segoe UI"/>
            </a:endParaRPr>
          </a:p>
          <a:p>
            <a:pPr>
              <a:spcBef>
                <a:spcPts val="1324"/>
              </a:spcBef>
            </a:pPr>
            <a:r>
              <a:rPr lang="en-US" sz="1765" dirty="0"/>
              <a:t>- May contain multiples</a:t>
            </a:r>
          </a:p>
          <a:p>
            <a:pPr>
              <a:spcBef>
                <a:spcPts val="1324"/>
              </a:spcBef>
            </a:pPr>
            <a:r>
              <a:rPr lang="en-US" sz="1765" dirty="0"/>
              <a:t>Jobs use actions:</a:t>
            </a:r>
            <a:endParaRPr lang="en-US" sz="1765" dirty="0">
              <a:cs typeface="Segoe UI"/>
            </a:endParaRPr>
          </a:p>
          <a:p>
            <a:pPr>
              <a:spcBef>
                <a:spcPts val="1324"/>
              </a:spcBef>
            </a:pPr>
            <a:r>
              <a:rPr lang="en-US" sz="1765" dirty="0"/>
              <a:t>- Configured within steps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0502E306-70D5-48C9-98E2-4F6F1F49B57C}"/>
              </a:ext>
            </a:extLst>
          </p:cNvPr>
          <p:cNvSpPr/>
          <p:nvPr/>
        </p:nvSpPr>
        <p:spPr bwMode="auto">
          <a:xfrm>
            <a:off x="4077759" y="563067"/>
            <a:ext cx="1410407" cy="548086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64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AU" sz="1765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Events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1A6228D-0E5E-4E33-8E62-3D9B77F97728}"/>
              </a:ext>
            </a:extLst>
          </p:cNvPr>
          <p:cNvSpPr/>
          <p:nvPr/>
        </p:nvSpPr>
        <p:spPr bwMode="auto">
          <a:xfrm>
            <a:off x="4567915" y="1742060"/>
            <a:ext cx="1410407" cy="548086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64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AU" sz="1765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Workflows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55EC5BE-7025-4CBB-B4F8-AA4A230E01C9}"/>
              </a:ext>
            </a:extLst>
          </p:cNvPr>
          <p:cNvSpPr/>
          <p:nvPr/>
        </p:nvSpPr>
        <p:spPr bwMode="auto">
          <a:xfrm>
            <a:off x="5220214" y="2901871"/>
            <a:ext cx="1410407" cy="548086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64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AU" sz="1765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Jobs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DA11A67-0F32-4D06-94E9-A1EE32BE92A0}"/>
              </a:ext>
            </a:extLst>
          </p:cNvPr>
          <p:cNvSpPr/>
          <p:nvPr/>
        </p:nvSpPr>
        <p:spPr bwMode="auto">
          <a:xfrm>
            <a:off x="5978323" y="4086070"/>
            <a:ext cx="1410407" cy="548086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64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AU" sz="1765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Actions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DD107756-4599-436B-BDB4-A6F6F4747B25}"/>
              </a:ext>
            </a:extLst>
          </p:cNvPr>
          <p:cNvSpPr/>
          <p:nvPr/>
        </p:nvSpPr>
        <p:spPr bwMode="auto">
          <a:xfrm rot="3854171">
            <a:off x="4701914" y="1284353"/>
            <a:ext cx="582541" cy="340509"/>
          </a:xfrm>
          <a:prstGeom prst="rightArrow">
            <a:avLst/>
          </a:prstGeom>
          <a:solidFill>
            <a:srgbClr val="FFC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64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AU" sz="1765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DF1F95A2-8B64-40F7-BB42-0591C0043ED9}"/>
              </a:ext>
            </a:extLst>
          </p:cNvPr>
          <p:cNvSpPr/>
          <p:nvPr/>
        </p:nvSpPr>
        <p:spPr bwMode="auto">
          <a:xfrm rot="3854171">
            <a:off x="5914082" y="3616022"/>
            <a:ext cx="582541" cy="340509"/>
          </a:xfrm>
          <a:prstGeom prst="rightArrow">
            <a:avLst/>
          </a:prstGeom>
          <a:solidFill>
            <a:srgbClr val="FFC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64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AU" sz="1765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53DFDAE7-8959-46DF-812C-ED25DF73576E}"/>
              </a:ext>
            </a:extLst>
          </p:cNvPr>
          <p:cNvSpPr/>
          <p:nvPr/>
        </p:nvSpPr>
        <p:spPr bwMode="auto">
          <a:xfrm rot="3854171">
            <a:off x="5286142" y="2456210"/>
            <a:ext cx="582541" cy="340509"/>
          </a:xfrm>
          <a:prstGeom prst="rightArrow">
            <a:avLst/>
          </a:prstGeom>
          <a:solidFill>
            <a:srgbClr val="FFC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64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AU" sz="1765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54A0616-B9EB-41C5-B338-4C37CADBE24C}"/>
              </a:ext>
            </a:extLst>
          </p:cNvPr>
          <p:cNvSpPr txBox="1"/>
          <p:nvPr/>
        </p:nvSpPr>
        <p:spPr>
          <a:xfrm>
            <a:off x="5145111" y="1205378"/>
            <a:ext cx="988016" cy="461669"/>
          </a:xfrm>
          <a:prstGeom prst="rect">
            <a:avLst/>
          </a:prstGeom>
          <a:noFill/>
        </p:spPr>
        <p:txBody>
          <a:bodyPr wrap="square" lIns="134464" tIns="107571" rIns="134464" bIns="107571" rtlCol="0">
            <a:spAutoFit/>
          </a:bodyPr>
          <a:lstStyle/>
          <a:p>
            <a:pPr>
              <a:lnSpc>
                <a:spcPct val="90000"/>
              </a:lnSpc>
              <a:spcAft>
                <a:spcPts val="441"/>
              </a:spcAft>
            </a:pPr>
            <a:r>
              <a:rPr lang="en-AU" sz="1765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Trigger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EC14999-AAE3-4CB5-8BC8-6E3D44FBA200}"/>
              </a:ext>
            </a:extLst>
          </p:cNvPr>
          <p:cNvSpPr txBox="1"/>
          <p:nvPr/>
        </p:nvSpPr>
        <p:spPr>
          <a:xfrm>
            <a:off x="5749977" y="2340930"/>
            <a:ext cx="1075519" cy="461669"/>
          </a:xfrm>
          <a:prstGeom prst="rect">
            <a:avLst/>
          </a:prstGeom>
          <a:noFill/>
        </p:spPr>
        <p:txBody>
          <a:bodyPr wrap="square" lIns="134464" tIns="107571" rIns="134464" bIns="107571" rtlCol="0">
            <a:spAutoFit/>
          </a:bodyPr>
          <a:lstStyle/>
          <a:p>
            <a:pPr>
              <a:lnSpc>
                <a:spcPct val="90000"/>
              </a:lnSpc>
              <a:spcAft>
                <a:spcPts val="441"/>
              </a:spcAft>
            </a:pPr>
            <a:r>
              <a:rPr lang="en-AU" sz="1765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Contain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CB7A1D0-5392-432B-86DC-0CA913E70569}"/>
              </a:ext>
            </a:extLst>
          </p:cNvPr>
          <p:cNvSpPr txBox="1"/>
          <p:nvPr/>
        </p:nvSpPr>
        <p:spPr>
          <a:xfrm>
            <a:off x="6400714" y="3530753"/>
            <a:ext cx="988016" cy="461669"/>
          </a:xfrm>
          <a:prstGeom prst="rect">
            <a:avLst/>
          </a:prstGeom>
          <a:noFill/>
        </p:spPr>
        <p:txBody>
          <a:bodyPr wrap="square" lIns="134464" tIns="107571" rIns="134464" bIns="107571" rtlCol="0">
            <a:spAutoFit/>
          </a:bodyPr>
          <a:lstStyle/>
          <a:p>
            <a:pPr>
              <a:lnSpc>
                <a:spcPct val="90000"/>
              </a:lnSpc>
              <a:spcAft>
                <a:spcPts val="441"/>
              </a:spcAft>
            </a:pPr>
            <a:r>
              <a:rPr lang="en-AU" sz="1765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Use</a:t>
            </a:r>
          </a:p>
        </p:txBody>
      </p:sp>
    </p:spTree>
    <p:extLst>
      <p:ext uri="{BB962C8B-B14F-4D97-AF65-F5344CB8AC3E}">
        <p14:creationId xmlns:p14="http://schemas.microsoft.com/office/powerpoint/2010/main" val="2105102561"/>
      </p:ext>
    </p:extLst>
  </p:cSld>
  <p:clrMapOvr>
    <a:masterClrMapping/>
  </p:clrMapOvr>
  <p:transition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B513F-2D0F-41C6-ADDA-C612BBEC95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996" y="465620"/>
            <a:ext cx="8479852" cy="316882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1"/>
                </a:solidFill>
                <a:latin typeface="Segoe UI"/>
                <a:cs typeface="Segoe UI"/>
              </a:rPr>
              <a:t>Workflows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783327C-3F81-4FB3-B5F2-4E1B5D9D71E9}"/>
              </a:ext>
            </a:extLst>
          </p:cNvPr>
          <p:cNvSpPr/>
          <p:nvPr/>
        </p:nvSpPr>
        <p:spPr>
          <a:xfrm>
            <a:off x="313983" y="1111152"/>
            <a:ext cx="3464155" cy="23092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34464" tIns="100848" rIns="134464" bIns="100848" anchor="t">
            <a:noAutofit/>
          </a:bodyPr>
          <a:lstStyle/>
          <a:p>
            <a:pPr>
              <a:spcBef>
                <a:spcPts val="1324"/>
              </a:spcBef>
            </a:pPr>
            <a:r>
              <a:rPr lang="en-US" sz="1765" dirty="0"/>
              <a:t>Define the required automation:</a:t>
            </a:r>
          </a:p>
          <a:p>
            <a:pPr>
              <a:spcBef>
                <a:spcPts val="1324"/>
              </a:spcBef>
            </a:pPr>
            <a:r>
              <a:rPr lang="en-US" sz="1765" dirty="0"/>
              <a:t>Events, Jobs</a:t>
            </a:r>
            <a:endParaRPr lang="en-US" sz="1765" dirty="0">
              <a:cs typeface="Segoe UI"/>
            </a:endParaRPr>
          </a:p>
          <a:p>
            <a:pPr>
              <a:spcBef>
                <a:spcPts val="1324"/>
              </a:spcBef>
            </a:pPr>
            <a:r>
              <a:rPr lang="en-US" sz="1765" dirty="0"/>
              <a:t>Written in YAML</a:t>
            </a:r>
          </a:p>
          <a:p>
            <a:pPr>
              <a:spcBef>
                <a:spcPts val="1324"/>
              </a:spcBef>
            </a:pPr>
            <a:r>
              <a:rPr lang="en-US" sz="1765" dirty="0"/>
              <a:t>Stored in </a:t>
            </a:r>
            <a:r>
              <a:rPr lang="en-US" sz="1765" b="1" dirty="0"/>
              <a:t>.github/workflows</a:t>
            </a:r>
          </a:p>
          <a:p>
            <a:pPr>
              <a:spcBef>
                <a:spcPts val="1324"/>
              </a:spcBef>
            </a:pPr>
            <a:r>
              <a:rPr lang="en-US" sz="1765" dirty="0"/>
              <a:t>Starter workflows available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D163B3-3C8F-49D2-973B-631DF571A4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434" y="140297"/>
            <a:ext cx="3568082" cy="4777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750559"/>
      </p:ext>
    </p:extLst>
  </p:cSld>
  <p:clrMapOvr>
    <a:masterClrMapping/>
  </p:clrMapOvr>
  <p:transition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Dependency Management with Azure Artifacts</a:t>
            </a:r>
          </a:p>
        </p:txBody>
      </p:sp>
    </p:spTree>
    <p:extLst>
      <p:ext uri="{BB962C8B-B14F-4D97-AF65-F5344CB8AC3E}">
        <p14:creationId xmlns:p14="http://schemas.microsoft.com/office/powerpoint/2010/main" val="133018332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5027D1-60E1-4633-B6F3-E6A0E7B5C0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996" y="465621"/>
            <a:ext cx="8479852" cy="316812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latin typeface="Segoe UI"/>
                <a:cs typeface="Segoe UI"/>
              </a:rPr>
              <a:t>Elements of a Dependency Management Strategy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B4CEF6-952F-4A4F-B353-1678BDECBD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" y="1370549"/>
            <a:ext cx="9142413" cy="1425315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7B4AF6E6-5604-4C3D-941A-2CA38325DD4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 bwMode="auto">
          <a:xfrm>
            <a:off x="483148" y="1525422"/>
            <a:ext cx="2316764" cy="231676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765">
                <a:solidFill>
                  <a:schemeClr val="tx1"/>
                </a:solidFill>
                <a:latin typeface="+mj-lt"/>
              </a:rPr>
              <a:t>Standardization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8D226B61-2B8D-4D19-A864-C35A820E7CE2}"/>
              </a:ext>
            </a:extLst>
          </p:cNvPr>
          <p:cNvSpPr/>
          <p:nvPr/>
        </p:nvSpPr>
        <p:spPr bwMode="auto">
          <a:xfrm>
            <a:off x="3416609" y="1525422"/>
            <a:ext cx="2316764" cy="231676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765">
                <a:solidFill>
                  <a:schemeClr val="tx1"/>
                </a:solidFill>
                <a:latin typeface="+mj-lt"/>
              </a:rPr>
              <a:t>Package formats and sources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BB28F23-9154-4020-8393-B9FDCE5463AD}"/>
              </a:ext>
            </a:extLst>
          </p:cNvPr>
          <p:cNvSpPr/>
          <p:nvPr/>
        </p:nvSpPr>
        <p:spPr bwMode="auto">
          <a:xfrm>
            <a:off x="6350071" y="1525422"/>
            <a:ext cx="2316764" cy="231676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765">
                <a:solidFill>
                  <a:schemeClr val="tx1"/>
                </a:solidFill>
                <a:latin typeface="+mj-lt"/>
              </a:rPr>
              <a:t>Versioning</a:t>
            </a:r>
          </a:p>
        </p:txBody>
      </p:sp>
    </p:spTree>
    <p:extLst>
      <p:ext uri="{BB962C8B-B14F-4D97-AF65-F5344CB8AC3E}">
        <p14:creationId xmlns:p14="http://schemas.microsoft.com/office/powerpoint/2010/main" val="2077662437"/>
      </p:ext>
    </p:extLst>
  </p:cSld>
  <p:clrMapOvr>
    <a:masterClrMapping/>
  </p:clrMapOvr>
  <p:transition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CB4A32-B680-4513-9534-4819BCB67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996" y="465620"/>
            <a:ext cx="8479852" cy="316882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1"/>
                </a:solidFill>
                <a:latin typeface="Segoe UI"/>
                <a:cs typeface="Segoe UI"/>
              </a:rPr>
              <a:t>Identifying Dependencies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01EF5F1-4861-4E71-8288-453100F1801B}"/>
              </a:ext>
            </a:extLst>
          </p:cNvPr>
          <p:cNvSpPr/>
          <p:nvPr/>
        </p:nvSpPr>
        <p:spPr>
          <a:xfrm>
            <a:off x="313984" y="1619300"/>
            <a:ext cx="4138283" cy="227157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9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34464" tIns="100848" rIns="134464" bIns="100848" numCol="1" spcCol="1270" anchor="t" anchorCtr="0">
            <a:noAutofit/>
          </a:bodyPr>
          <a:lstStyle/>
          <a:p>
            <a:pPr lvl="0"/>
            <a:r>
              <a:rPr lang="en-US" sz="1765" dirty="0">
                <a:solidFill>
                  <a:schemeClr val="tx1"/>
                </a:solidFill>
                <a:latin typeface="+mj-lt"/>
              </a:rPr>
              <a:t>Find components and source code that can have independent:</a:t>
            </a:r>
          </a:p>
          <a:p>
            <a:pPr marL="252134" indent="-252134">
              <a:spcBef>
                <a:spcPts val="441"/>
              </a:spcBef>
              <a:spcAft>
                <a:spcPts val="441"/>
              </a:spcAft>
              <a:buFont typeface="Arial"/>
              <a:buChar char="•"/>
            </a:pPr>
            <a:r>
              <a:rPr lang="en-US" sz="1471" dirty="0">
                <a:solidFill>
                  <a:schemeClr val="tx1"/>
                </a:solidFill>
              </a:rPr>
              <a:t>Deployment</a:t>
            </a:r>
            <a:endParaRPr lang="en-US" sz="1471" dirty="0">
              <a:solidFill>
                <a:schemeClr val="tx1"/>
              </a:solidFill>
              <a:cs typeface="Segoe UI"/>
            </a:endParaRPr>
          </a:p>
          <a:p>
            <a:pPr marL="252134" indent="-252134">
              <a:spcBef>
                <a:spcPts val="441"/>
              </a:spcBef>
              <a:spcAft>
                <a:spcPts val="441"/>
              </a:spcAft>
              <a:buFont typeface="Arial"/>
              <a:buChar char="•"/>
            </a:pPr>
            <a:r>
              <a:rPr lang="en-US" sz="1471" dirty="0">
                <a:solidFill>
                  <a:schemeClr val="tx1"/>
                </a:solidFill>
              </a:rPr>
              <a:t>Release</a:t>
            </a:r>
            <a:endParaRPr lang="en-US" sz="1471" dirty="0">
              <a:solidFill>
                <a:schemeClr val="tx1"/>
              </a:solidFill>
              <a:cs typeface="Segoe UI"/>
            </a:endParaRPr>
          </a:p>
          <a:p>
            <a:pPr marL="252134" indent="-252134">
              <a:spcBef>
                <a:spcPts val="441"/>
              </a:spcBef>
              <a:spcAft>
                <a:spcPts val="441"/>
              </a:spcAft>
              <a:buFont typeface="Arial"/>
              <a:buChar char="•"/>
            </a:pPr>
            <a:r>
              <a:rPr lang="en-US" sz="1471" dirty="0">
                <a:solidFill>
                  <a:schemeClr val="tx1"/>
                </a:solidFill>
              </a:rPr>
              <a:t>Versioning</a:t>
            </a:r>
            <a:endParaRPr lang="en-US" sz="1471" dirty="0">
              <a:solidFill>
                <a:schemeClr val="tx1"/>
              </a:solidFill>
              <a:cs typeface="Segoe UI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1E18995-07BC-4BA0-BF83-68A704CDC789}"/>
              </a:ext>
            </a:extLst>
          </p:cNvPr>
          <p:cNvSpPr/>
          <p:nvPr/>
        </p:nvSpPr>
        <p:spPr>
          <a:xfrm>
            <a:off x="4582026" y="1619300"/>
            <a:ext cx="4247993" cy="227157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9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34464" tIns="100848" rIns="134464" bIns="100848" numCol="1" spcCol="1270" anchor="t" anchorCtr="0">
            <a:noAutofit/>
          </a:bodyPr>
          <a:lstStyle/>
          <a:p>
            <a:r>
              <a:rPr lang="en-US" sz="1765" dirty="0">
                <a:solidFill>
                  <a:schemeClr val="tx1"/>
                </a:solidFill>
                <a:latin typeface="+mj-lt"/>
              </a:rPr>
              <a:t>Things to consider:</a:t>
            </a:r>
          </a:p>
          <a:p>
            <a:pPr marL="252134" indent="-252134">
              <a:spcBef>
                <a:spcPts val="441"/>
              </a:spcBef>
              <a:spcAft>
                <a:spcPts val="441"/>
              </a:spcAft>
              <a:buFont typeface="Arial"/>
              <a:buChar char="•"/>
            </a:pPr>
            <a:r>
              <a:rPr lang="en-US" sz="1471" dirty="0">
                <a:solidFill>
                  <a:schemeClr val="tx1"/>
                </a:solidFill>
              </a:rPr>
              <a:t>Change frequency</a:t>
            </a:r>
            <a:endParaRPr lang="en-US" sz="1471" dirty="0">
              <a:solidFill>
                <a:schemeClr val="tx1"/>
              </a:solidFill>
              <a:cs typeface="Segoe UI"/>
            </a:endParaRPr>
          </a:p>
          <a:p>
            <a:pPr marL="252134" indent="-252134">
              <a:spcBef>
                <a:spcPts val="441"/>
              </a:spcBef>
              <a:spcAft>
                <a:spcPts val="441"/>
              </a:spcAft>
              <a:buFont typeface="Arial"/>
              <a:buChar char="•"/>
            </a:pPr>
            <a:r>
              <a:rPr lang="en-US" sz="1471" dirty="0">
                <a:solidFill>
                  <a:schemeClr val="tx1"/>
                </a:solidFill>
              </a:rPr>
              <a:t>Changes should be unrelated to other parts</a:t>
            </a:r>
            <a:br>
              <a:rPr lang="en-US" sz="1471" dirty="0"/>
            </a:br>
            <a:r>
              <a:rPr lang="en-US" sz="1471" dirty="0">
                <a:solidFill>
                  <a:schemeClr val="tx1"/>
                </a:solidFill>
              </a:rPr>
              <a:t>of system</a:t>
            </a:r>
            <a:endParaRPr lang="en-US" sz="1471" dirty="0">
              <a:solidFill>
                <a:schemeClr val="tx1"/>
              </a:solidFill>
              <a:cs typeface="Segoe UI"/>
            </a:endParaRPr>
          </a:p>
          <a:p>
            <a:pPr marL="252134" indent="-252134">
              <a:spcBef>
                <a:spcPts val="441"/>
              </a:spcBef>
              <a:spcAft>
                <a:spcPts val="441"/>
              </a:spcAft>
              <a:buFont typeface="Arial"/>
              <a:buChar char="•"/>
            </a:pPr>
            <a:r>
              <a:rPr lang="en-US" sz="1471" dirty="0">
                <a:solidFill>
                  <a:schemeClr val="tx1"/>
                </a:solidFill>
              </a:rPr>
              <a:t>Can package exist by itself</a:t>
            </a:r>
            <a:endParaRPr lang="en-US" sz="1471" dirty="0">
              <a:solidFill>
                <a:schemeClr val="tx1"/>
              </a:solidFill>
              <a:cs typeface="Segoe UI"/>
            </a:endParaRPr>
          </a:p>
          <a:p>
            <a:pPr marL="252134" indent="-252134">
              <a:spcBef>
                <a:spcPts val="441"/>
              </a:spcBef>
              <a:spcAft>
                <a:spcPts val="441"/>
              </a:spcAft>
              <a:buFont typeface="Arial"/>
              <a:buChar char="•"/>
            </a:pPr>
            <a:r>
              <a:rPr lang="en-US" sz="1471" dirty="0">
                <a:solidFill>
                  <a:schemeClr val="tx1"/>
                </a:solidFill>
              </a:rPr>
              <a:t>Package should add value for others</a:t>
            </a:r>
            <a:endParaRPr lang="en-US" sz="1471" dirty="0">
              <a:solidFill>
                <a:schemeClr val="tx1"/>
              </a:solidFill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699171359"/>
      </p:ext>
    </p:extLst>
  </p:cSld>
  <p:clrMapOvr>
    <a:masterClrMapping/>
  </p:clrMapOvr>
  <p:transition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2F3F92-24DD-49C7-9473-775F287485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egoe UI"/>
                <a:cs typeface="Segoe UI"/>
              </a:rPr>
              <a:t>Packages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D23A57E-1E39-45A2-993B-6B9CE0D4ACE4}"/>
              </a:ext>
            </a:extLst>
          </p:cNvPr>
          <p:cNvSpPr/>
          <p:nvPr/>
        </p:nvSpPr>
        <p:spPr bwMode="auto">
          <a:xfrm>
            <a:off x="313983" y="1917472"/>
            <a:ext cx="2745301" cy="1339328"/>
          </a:xfrm>
          <a:prstGeom prst="rect">
            <a:avLst/>
          </a:prstGeom>
          <a:noFill/>
          <a:ln w="1905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34464" tIns="100848" rIns="134464" bIns="100848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765">
                <a:solidFill>
                  <a:schemeClr val="tx1"/>
                </a:solidFill>
                <a:latin typeface="+mj-lt"/>
              </a:rPr>
              <a:t>Microsoft platform and .NET artifacts</a:t>
            </a:r>
          </a:p>
        </p:txBody>
      </p:sp>
      <p:pic>
        <p:nvPicPr>
          <p:cNvPr id="1028" name="Picture 4" descr="Logo of NuGet">
            <a:extLst>
              <a:ext uri="{FF2B5EF4-FFF2-40B4-BE49-F238E27FC236}">
                <a16:creationId xmlns:a16="http://schemas.microsoft.com/office/drawing/2014/main" id="{2CBAF2FC-8354-4E6E-918F-C8B64A893F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901" y="2013447"/>
            <a:ext cx="1744256" cy="633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8934A6F8-63A3-4FB1-BA36-F511DD5BF63F}"/>
              </a:ext>
            </a:extLst>
          </p:cNvPr>
          <p:cNvSpPr/>
          <p:nvPr/>
        </p:nvSpPr>
        <p:spPr bwMode="auto">
          <a:xfrm>
            <a:off x="3199350" y="1917472"/>
            <a:ext cx="2745301" cy="1328401"/>
          </a:xfrm>
          <a:prstGeom prst="rect">
            <a:avLst/>
          </a:prstGeom>
          <a:noFill/>
          <a:ln w="1905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34464" tIns="100848" rIns="134464" bIns="100848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765">
                <a:solidFill>
                  <a:schemeClr val="tx1"/>
                </a:solidFill>
                <a:latin typeface="+mj-lt"/>
              </a:rPr>
              <a:t>Node.js modules</a:t>
            </a:r>
          </a:p>
        </p:txBody>
      </p:sp>
      <p:pic>
        <p:nvPicPr>
          <p:cNvPr id="6" name="Picture 4" descr="Logo of npm">
            <a:extLst>
              <a:ext uri="{FF2B5EF4-FFF2-40B4-BE49-F238E27FC236}">
                <a16:creationId xmlns:a16="http://schemas.microsoft.com/office/drawing/2014/main" id="{AE19EA35-C557-43D2-92A2-F5B619FB0E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9139" y="2219606"/>
            <a:ext cx="1384414" cy="538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CBE1176D-E68F-4651-B4B6-56FB61663495}"/>
              </a:ext>
            </a:extLst>
          </p:cNvPr>
          <p:cNvSpPr/>
          <p:nvPr/>
        </p:nvSpPr>
        <p:spPr bwMode="auto">
          <a:xfrm>
            <a:off x="6084718" y="1917472"/>
            <a:ext cx="2745301" cy="1313248"/>
          </a:xfrm>
          <a:prstGeom prst="rect">
            <a:avLst/>
          </a:prstGeom>
          <a:noFill/>
          <a:ln w="1905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34464" tIns="100848" rIns="134464" bIns="100848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765">
                <a:solidFill>
                  <a:schemeClr val="tx1"/>
                </a:solidFill>
                <a:latin typeface="+mj-lt"/>
              </a:rPr>
              <a:t>Python scripts</a:t>
            </a:r>
          </a:p>
        </p:txBody>
      </p:sp>
      <p:pic>
        <p:nvPicPr>
          <p:cNvPr id="2050" name="Picture 2" descr="Logo of python">
            <a:extLst>
              <a:ext uri="{FF2B5EF4-FFF2-40B4-BE49-F238E27FC236}">
                <a16:creationId xmlns:a16="http://schemas.microsoft.com/office/drawing/2014/main" id="{942E64E2-2E03-4F8E-BA6D-B151D2DF93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2635" y="2206106"/>
            <a:ext cx="1949465" cy="577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441A319D-0C68-449B-A49D-1DEF0578A776}"/>
              </a:ext>
            </a:extLst>
          </p:cNvPr>
          <p:cNvSpPr/>
          <p:nvPr/>
        </p:nvSpPr>
        <p:spPr bwMode="auto">
          <a:xfrm>
            <a:off x="313983" y="3414679"/>
            <a:ext cx="2745301" cy="1291916"/>
          </a:xfrm>
          <a:prstGeom prst="rect">
            <a:avLst/>
          </a:prstGeom>
          <a:noFill/>
          <a:ln w="1905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34464" tIns="100848" rIns="134464" bIns="100848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765">
                <a:solidFill>
                  <a:schemeClr val="tx1"/>
                </a:solidFill>
                <a:latin typeface="+mj-lt"/>
              </a:rPr>
              <a:t>Universal packages</a:t>
            </a:r>
          </a:p>
        </p:txBody>
      </p:sp>
      <p:pic>
        <p:nvPicPr>
          <p:cNvPr id="7" name="Picture 6" descr="Icon of a box">
            <a:extLst>
              <a:ext uri="{FF2B5EF4-FFF2-40B4-BE49-F238E27FC236}">
                <a16:creationId xmlns:a16="http://schemas.microsoft.com/office/drawing/2014/main" id="{F7A156FF-8AB0-4569-AE2E-F7787FB7C4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4552" y="3518017"/>
            <a:ext cx="764162" cy="847401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8FBCD981-69DE-40DE-98EC-7E38D138C73D}"/>
              </a:ext>
            </a:extLst>
          </p:cNvPr>
          <p:cNvSpPr/>
          <p:nvPr/>
        </p:nvSpPr>
        <p:spPr bwMode="auto">
          <a:xfrm>
            <a:off x="3199350" y="3414679"/>
            <a:ext cx="2745301" cy="1291916"/>
          </a:xfrm>
          <a:prstGeom prst="rect">
            <a:avLst/>
          </a:prstGeom>
          <a:noFill/>
          <a:ln w="1905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34464" tIns="100848" rIns="134464" bIns="100848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765">
                <a:solidFill>
                  <a:schemeClr val="tx1"/>
                </a:solidFill>
                <a:latin typeface="+mj-lt"/>
              </a:rPr>
              <a:t>Java packages</a:t>
            </a:r>
          </a:p>
        </p:txBody>
      </p:sp>
      <p:pic>
        <p:nvPicPr>
          <p:cNvPr id="2052" name="Picture 4" descr="Logo of maven">
            <a:extLst>
              <a:ext uri="{FF2B5EF4-FFF2-40B4-BE49-F238E27FC236}">
                <a16:creationId xmlns:a16="http://schemas.microsoft.com/office/drawing/2014/main" id="{67B8219E-99FE-41AC-A388-09FA0B5284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5252" y="3819021"/>
            <a:ext cx="2445325" cy="559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6BA5DC44-4A8B-44BD-8706-5B3A98323D26}"/>
              </a:ext>
            </a:extLst>
          </p:cNvPr>
          <p:cNvSpPr/>
          <p:nvPr/>
        </p:nvSpPr>
        <p:spPr bwMode="auto">
          <a:xfrm>
            <a:off x="6084718" y="3414679"/>
            <a:ext cx="2745301" cy="1291916"/>
          </a:xfrm>
          <a:prstGeom prst="rect">
            <a:avLst/>
          </a:prstGeom>
          <a:noFill/>
          <a:ln w="1905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34464" tIns="100848" rIns="134464" bIns="100848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765">
                <a:solidFill>
                  <a:schemeClr val="tx1"/>
                </a:solidFill>
                <a:latin typeface="+mj-lt"/>
              </a:rPr>
              <a:t>Docker images</a:t>
            </a:r>
          </a:p>
        </p:txBody>
      </p:sp>
      <p:pic>
        <p:nvPicPr>
          <p:cNvPr id="11" name="Picture 2" descr="Logo of docker">
            <a:extLst>
              <a:ext uri="{FF2B5EF4-FFF2-40B4-BE49-F238E27FC236}">
                <a16:creationId xmlns:a16="http://schemas.microsoft.com/office/drawing/2014/main" id="{B75AC749-FC73-45EA-801A-3C518D86DD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1820" y="3714581"/>
            <a:ext cx="2251096" cy="664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BCA09064-3B64-4BCE-90B6-7A40333F6A64}"/>
              </a:ext>
            </a:extLst>
          </p:cNvPr>
          <p:cNvSpPr txBox="1">
            <a:spLocks/>
          </p:cNvSpPr>
          <p:nvPr/>
        </p:nvSpPr>
        <p:spPr>
          <a:xfrm>
            <a:off x="655978" y="5280565"/>
            <a:ext cx="8070158" cy="2308680"/>
          </a:xfrm>
          <a:prstGeom prst="rect">
            <a:avLst/>
          </a:prstGeom>
        </p:spPr>
        <p:txBody>
          <a:bodyPr vert="horz" wrap="square" lIns="0" tIns="67232" rIns="107571" bIns="67232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kern="1200" spc="-50" baseline="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20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b="1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331854" indent="0" algn="l" defTabSz="932742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32742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765" dirty="0"/>
              <a:t>NuGet		Microsoft development platform and .NET artifacts</a:t>
            </a:r>
          </a:p>
          <a:p>
            <a:r>
              <a:rPr lang="en-US" sz="1765" dirty="0" err="1"/>
              <a:t>Npm</a:t>
            </a:r>
            <a:r>
              <a:rPr lang="en-US" sz="1765" dirty="0"/>
              <a:t>		node.js modules</a:t>
            </a:r>
          </a:p>
          <a:p>
            <a:r>
              <a:rPr lang="en-US" sz="1765" dirty="0"/>
              <a:t>Maven		Java packages</a:t>
            </a:r>
          </a:p>
          <a:p>
            <a:r>
              <a:rPr lang="en-US" sz="1765" dirty="0"/>
              <a:t>Python		Python script</a:t>
            </a:r>
          </a:p>
          <a:p>
            <a:r>
              <a:rPr lang="en-US" sz="1765" dirty="0"/>
              <a:t>Universal		Set of related files</a:t>
            </a:r>
            <a:endParaRPr lang="ru-RU" sz="1765" dirty="0"/>
          </a:p>
          <a:p>
            <a:r>
              <a:rPr lang="en-US" sz="1765" dirty="0"/>
              <a:t>Docker		Container images</a:t>
            </a:r>
          </a:p>
          <a:p>
            <a:endParaRPr lang="en-US" sz="1765" dirty="0"/>
          </a:p>
          <a:p>
            <a:r>
              <a:rPr lang="en-US" sz="1765" dirty="0"/>
              <a:t>Symbols		Symbol files 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138E92D-53FB-4D0C-9A96-FC2209A6BB9A}"/>
              </a:ext>
            </a:extLst>
          </p:cNvPr>
          <p:cNvSpPr/>
          <p:nvPr/>
        </p:nvSpPr>
        <p:spPr>
          <a:xfrm>
            <a:off x="314512" y="990269"/>
            <a:ext cx="7466698" cy="543226"/>
          </a:xfrm>
          <a:prstGeom prst="rect">
            <a:avLst/>
          </a:prstGeom>
          <a:noFill/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ctr" anchorCtr="0">
            <a:spAutoFit/>
          </a:bodyPr>
          <a:lstStyle/>
          <a:p>
            <a:r>
              <a:rPr lang="en-AU" sz="1765" dirty="0">
                <a:solidFill>
                  <a:schemeClr val="tx1"/>
                </a:solidFill>
              </a:rPr>
              <a:t>A package is a formalized way of creating a distributable unit of software artifacts that can be consumed from another software solution.</a:t>
            </a:r>
            <a:endParaRPr lang="en-US" sz="1765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8375174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Expectations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is a six-hour "crash course"</a:t>
            </a:r>
          </a:p>
          <a:p>
            <a:pPr lvl="1"/>
            <a:r>
              <a:rPr lang="en-US" dirty="0"/>
              <a:t>Please plan to review these materials more than once</a:t>
            </a:r>
          </a:p>
          <a:p>
            <a:pPr lvl="1"/>
            <a:r>
              <a:rPr lang="en-US" dirty="0"/>
              <a:t>10-minute break at midpoint</a:t>
            </a:r>
          </a:p>
          <a:p>
            <a:r>
              <a:rPr lang="en-US" dirty="0"/>
              <a:t>Please ask/answer questions and provide feedback in the Q/A panel, not the group chat</a:t>
            </a:r>
          </a:p>
          <a:p>
            <a:r>
              <a:rPr lang="en-US" dirty="0"/>
              <a:t>I'll post outstanding questions/answers to my Twitter feed: </a:t>
            </a:r>
            <a:r>
              <a:rPr lang="en-US" b="1" dirty="0">
                <a:solidFill>
                  <a:srgbClr val="0070C0"/>
                </a:solidFill>
              </a:rPr>
              <a:t>@TechTrainerTim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6473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6D7D24-6593-4BB4-8B65-C7110C969D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egoe UI"/>
                <a:cs typeface="Segoe UI"/>
              </a:rPr>
              <a:t>Package feeds</a:t>
            </a:r>
            <a:endParaRPr lang="en-US" dirty="0">
              <a:latin typeface="Segoe UI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4878868-B186-4C35-98B4-87006C5744F0}"/>
              </a:ext>
            </a:extLst>
          </p:cNvPr>
          <p:cNvSpPr/>
          <p:nvPr/>
        </p:nvSpPr>
        <p:spPr>
          <a:xfrm>
            <a:off x="313983" y="1006893"/>
            <a:ext cx="3553513" cy="2621332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9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34464" tIns="100848" rIns="134464" bIns="100848" numCol="1" spcCol="1270" anchor="t" anchorCtr="0">
            <a:noAutofit/>
          </a:bodyPr>
          <a:lstStyle/>
          <a:p>
            <a:pPr lvl="0"/>
            <a:r>
              <a:rPr lang="en-US" sz="1765" dirty="0">
                <a:solidFill>
                  <a:schemeClr val="tx1"/>
                </a:solidFill>
                <a:latin typeface="+mj-lt"/>
              </a:rPr>
              <a:t>Centralized storage of package artifacts:</a:t>
            </a:r>
          </a:p>
          <a:p>
            <a:pPr marL="252134" indent="-252134">
              <a:spcBef>
                <a:spcPts val="441"/>
              </a:spcBef>
              <a:spcAft>
                <a:spcPts val="441"/>
              </a:spcAft>
              <a:buFont typeface="Arial"/>
              <a:buChar char="•"/>
            </a:pPr>
            <a:r>
              <a:rPr lang="en-US" sz="1471" dirty="0">
                <a:solidFill>
                  <a:schemeClr val="tx1"/>
                </a:solidFill>
              </a:rPr>
              <a:t>Public or privately available</a:t>
            </a:r>
            <a:endParaRPr lang="en-US" sz="1471" dirty="0">
              <a:solidFill>
                <a:schemeClr val="tx1"/>
              </a:solidFill>
              <a:cs typeface="Segoe UI"/>
            </a:endParaRPr>
          </a:p>
          <a:p>
            <a:pPr marL="252134" indent="-252134">
              <a:spcBef>
                <a:spcPts val="441"/>
              </a:spcBef>
              <a:spcAft>
                <a:spcPts val="441"/>
              </a:spcAft>
              <a:buFont typeface="Arial"/>
              <a:buChar char="•"/>
            </a:pPr>
            <a:r>
              <a:rPr lang="en-US" sz="1471" dirty="0">
                <a:solidFill>
                  <a:schemeClr val="tx1"/>
                </a:solidFill>
              </a:rPr>
              <a:t>Offer secure access for private feeds</a:t>
            </a:r>
            <a:endParaRPr lang="en-US" sz="1471" dirty="0">
              <a:solidFill>
                <a:schemeClr val="tx1"/>
              </a:solidFill>
              <a:cs typeface="Segoe UI"/>
            </a:endParaRPr>
          </a:p>
          <a:p>
            <a:pPr marL="252134" indent="-252134">
              <a:spcBef>
                <a:spcPts val="441"/>
              </a:spcBef>
              <a:spcAft>
                <a:spcPts val="441"/>
              </a:spcAft>
              <a:buFont typeface="Arial"/>
              <a:buChar char="•"/>
            </a:pPr>
            <a:r>
              <a:rPr lang="en-US" sz="1471" dirty="0">
                <a:solidFill>
                  <a:schemeClr val="tx1"/>
                </a:solidFill>
              </a:rPr>
              <a:t>Versioned storage of packages</a:t>
            </a:r>
            <a:endParaRPr lang="en-US" sz="1471" dirty="0">
              <a:solidFill>
                <a:schemeClr val="tx1"/>
              </a:solidFill>
              <a:cs typeface="Segoe UI"/>
            </a:endParaRPr>
          </a:p>
          <a:p>
            <a:pPr marL="252134" indent="-252134">
              <a:spcBef>
                <a:spcPts val="441"/>
              </a:spcBef>
              <a:spcAft>
                <a:spcPts val="441"/>
              </a:spcAft>
              <a:buFont typeface="Arial"/>
              <a:buChar char="•"/>
            </a:pPr>
            <a:r>
              <a:rPr lang="en-US" sz="1471" dirty="0">
                <a:solidFill>
                  <a:schemeClr val="tx1"/>
                </a:solidFill>
              </a:rPr>
              <a:t>Managed by tooling</a:t>
            </a:r>
            <a:endParaRPr lang="en-US" sz="1471" dirty="0">
              <a:solidFill>
                <a:schemeClr val="tx1"/>
              </a:solidFill>
              <a:cs typeface="Segoe UI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B4A1FFA-BE39-48DA-AED8-6BC550D8E330}"/>
              </a:ext>
            </a:extLst>
          </p:cNvPr>
          <p:cNvSpPr/>
          <p:nvPr/>
        </p:nvSpPr>
        <p:spPr>
          <a:xfrm>
            <a:off x="4000630" y="1006893"/>
            <a:ext cx="4829389" cy="113690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9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34464" tIns="100848" rIns="134464" bIns="100848" numCol="1" spcCol="1270" anchor="t" anchorCtr="0">
            <a:noAutofit/>
          </a:bodyPr>
          <a:lstStyle/>
          <a:p>
            <a:r>
              <a:rPr lang="en-US" sz="1765" dirty="0">
                <a:solidFill>
                  <a:schemeClr val="tx1"/>
                </a:solidFill>
                <a:latin typeface="+mj-lt"/>
              </a:rPr>
              <a:t>Also known as:</a:t>
            </a:r>
          </a:p>
          <a:p>
            <a:pPr marL="252134" indent="-252134">
              <a:spcBef>
                <a:spcPts val="441"/>
              </a:spcBef>
              <a:spcAft>
                <a:spcPts val="441"/>
              </a:spcAft>
              <a:buFont typeface="Arial"/>
              <a:buChar char="•"/>
            </a:pPr>
            <a:r>
              <a:rPr lang="en-US" sz="1471" dirty="0">
                <a:solidFill>
                  <a:schemeClr val="tx1"/>
                </a:solidFill>
              </a:rPr>
              <a:t>Package repositories</a:t>
            </a:r>
            <a:endParaRPr lang="en-US" sz="1471" dirty="0">
              <a:solidFill>
                <a:schemeClr val="tx1"/>
              </a:solidFill>
              <a:cs typeface="Segoe UI"/>
            </a:endParaRPr>
          </a:p>
          <a:p>
            <a:pPr marL="252134" indent="-252134">
              <a:spcBef>
                <a:spcPts val="441"/>
              </a:spcBef>
              <a:spcAft>
                <a:spcPts val="441"/>
              </a:spcAft>
              <a:buFont typeface="Arial"/>
              <a:buChar char="•"/>
            </a:pPr>
            <a:r>
              <a:rPr lang="en-US" sz="1471" dirty="0">
                <a:solidFill>
                  <a:schemeClr val="tx1"/>
                </a:solidFill>
              </a:rPr>
              <a:t>Package registry</a:t>
            </a:r>
            <a:endParaRPr lang="en-US" sz="1471" dirty="0">
              <a:solidFill>
                <a:schemeClr val="tx1"/>
              </a:solidFill>
              <a:cs typeface="Segoe UI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C38468B-797D-4A26-9368-42F91D477E4A}"/>
              </a:ext>
            </a:extLst>
          </p:cNvPr>
          <p:cNvSpPr/>
          <p:nvPr/>
        </p:nvSpPr>
        <p:spPr>
          <a:xfrm>
            <a:off x="4000630" y="2237258"/>
            <a:ext cx="4821219" cy="1390966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9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34464" tIns="100848" rIns="134464" bIns="100848" numCol="1" spcCol="1270" anchor="t" anchorCtr="0">
            <a:noAutofit/>
          </a:bodyPr>
          <a:lstStyle/>
          <a:p>
            <a:r>
              <a:rPr lang="en-US" sz="1765" dirty="0">
                <a:solidFill>
                  <a:schemeClr val="tx1"/>
                </a:solidFill>
                <a:latin typeface="+mj-lt"/>
              </a:rPr>
              <a:t>Package Types:</a:t>
            </a:r>
          </a:p>
          <a:p>
            <a:pPr>
              <a:spcBef>
                <a:spcPts val="441"/>
              </a:spcBef>
              <a:spcAft>
                <a:spcPts val="441"/>
              </a:spcAft>
            </a:pPr>
            <a:r>
              <a:rPr lang="en-US" sz="1471" dirty="0">
                <a:solidFill>
                  <a:schemeClr val="tx1"/>
                </a:solidFill>
              </a:rPr>
              <a:t>Public: NuGet.org, Npmjs.org, PyPi.org, Docker Hub</a:t>
            </a:r>
          </a:p>
          <a:p>
            <a:pPr>
              <a:spcBef>
                <a:spcPts val="441"/>
              </a:spcBef>
              <a:spcAft>
                <a:spcPts val="441"/>
              </a:spcAft>
            </a:pPr>
            <a:r>
              <a:rPr lang="en-US" sz="1471" dirty="0">
                <a:solidFill>
                  <a:schemeClr val="tx1"/>
                </a:solidFill>
              </a:rPr>
              <a:t>Private: </a:t>
            </a:r>
            <a:r>
              <a:rPr lang="en-US" sz="1471" dirty="0" err="1">
                <a:solidFill>
                  <a:schemeClr val="tx1"/>
                </a:solidFill>
              </a:rPr>
              <a:t>MyGet</a:t>
            </a:r>
            <a:r>
              <a:rPr lang="en-US" sz="1471" dirty="0">
                <a:solidFill>
                  <a:schemeClr val="tx1"/>
                </a:solidFill>
              </a:rPr>
              <a:t>, Azure Container Registry, Azure Artifacts, Self-hosted solutions</a:t>
            </a:r>
          </a:p>
        </p:txBody>
      </p:sp>
    </p:spTree>
    <p:extLst>
      <p:ext uri="{BB962C8B-B14F-4D97-AF65-F5344CB8AC3E}">
        <p14:creationId xmlns:p14="http://schemas.microsoft.com/office/powerpoint/2010/main" val="350389868"/>
      </p:ext>
    </p:extLst>
  </p:cSld>
  <p:clrMapOvr>
    <a:masterClrMapping/>
  </p:clrMapOvr>
  <p:transition>
    <p:fad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401EBD-ED19-4075-B5B2-90C514729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996" y="465620"/>
            <a:ext cx="8479852" cy="307777"/>
          </a:xfrm>
        </p:spPr>
        <p:txBody>
          <a:bodyPr/>
          <a:lstStyle/>
          <a:p>
            <a:r>
              <a:rPr lang="en-US" b="1" dirty="0">
                <a:latin typeface="Segoe UI"/>
                <a:cs typeface="Segoe UI"/>
              </a:rPr>
              <a:t>Securing access to package feeds</a:t>
            </a:r>
            <a:endParaRPr lang="en-US" dirty="0">
              <a:latin typeface="Segoe UI"/>
              <a:cs typeface="Segoe UI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B2B666E-5AC6-43F4-941C-D4B9053E9EAC}"/>
              </a:ext>
            </a:extLst>
          </p:cNvPr>
          <p:cNvSpPr>
            <a:spLocks/>
          </p:cNvSpPr>
          <p:nvPr/>
        </p:nvSpPr>
        <p:spPr bwMode="auto">
          <a:xfrm>
            <a:off x="313982" y="2367038"/>
            <a:ext cx="4177653" cy="1782127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100848" rIns="134464" bIns="10084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685845">
              <a:defRPr/>
            </a:pPr>
            <a:r>
              <a:rPr lang="en-US" sz="1765" dirty="0">
                <a:solidFill>
                  <a:schemeClr val="tx1"/>
                </a:solidFill>
                <a:latin typeface="+mj-lt"/>
              </a:rPr>
              <a:t>Restricted access for consumption:</a:t>
            </a:r>
          </a:p>
          <a:p>
            <a:pPr marL="0" lvl="1" defTabSz="685845">
              <a:defRPr/>
            </a:pPr>
            <a:r>
              <a:rPr lang="en-US" sz="1471" dirty="0">
                <a:solidFill>
                  <a:schemeClr val="tx1"/>
                </a:solidFill>
              </a:rPr>
              <a:t>Whenever a package feed and its packages should only be consumed by a certain audience, it is required to restrict access to it. Only those allowed access will be able to consume the packages from the feed.</a:t>
            </a:r>
            <a:endParaRPr lang="en-US" sz="1471" dirty="0">
              <a:solidFill>
                <a:schemeClr val="tx1"/>
              </a:solidFill>
              <a:cs typeface="Segoe UI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1EEEE1F-7E86-462B-AFC3-733FED924611}"/>
              </a:ext>
            </a:extLst>
          </p:cNvPr>
          <p:cNvSpPr>
            <a:spLocks/>
          </p:cNvSpPr>
          <p:nvPr/>
        </p:nvSpPr>
        <p:spPr bwMode="auto">
          <a:xfrm>
            <a:off x="4635533" y="2348106"/>
            <a:ext cx="4177653" cy="1782127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100848" rIns="134464" bIns="10084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685845">
              <a:defRPr/>
            </a:pPr>
            <a:r>
              <a:rPr lang="en-US" sz="1765" dirty="0">
                <a:solidFill>
                  <a:schemeClr val="tx1"/>
                </a:solidFill>
                <a:latin typeface="+mj-lt"/>
              </a:rPr>
              <a:t>Restricted access for publishing:</a:t>
            </a:r>
          </a:p>
          <a:p>
            <a:pPr marL="0" lvl="1">
              <a:defRPr/>
            </a:pPr>
            <a:r>
              <a:rPr lang="en-US" sz="1471" dirty="0">
                <a:solidFill>
                  <a:schemeClr val="tx1"/>
                </a:solidFill>
              </a:rPr>
              <a:t>Secure access is required to restrict who can publish, so feeds and their packages cannot be modified by unauthorized or untrusted persons and accounts.</a:t>
            </a:r>
            <a:endParaRPr lang="en-US" sz="1471" dirty="0">
              <a:solidFill>
                <a:schemeClr val="tx1"/>
              </a:solidFill>
              <a:cs typeface="Segoe UI"/>
            </a:endParaRPr>
          </a:p>
        </p:txBody>
      </p:sp>
      <p:pic>
        <p:nvPicPr>
          <p:cNvPr id="5" name="Picture 4" descr="Icon of arrow positioned diagonally">
            <a:extLst>
              <a:ext uri="{FF2B5EF4-FFF2-40B4-BE49-F238E27FC236}">
                <a16:creationId xmlns:a16="http://schemas.microsoft.com/office/drawing/2014/main" id="{643620ED-441F-4D57-9573-5F2DCD14CE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982" y="1109044"/>
            <a:ext cx="700332" cy="70033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27062EE-22DD-492D-8C56-8BBFF4E5EDC1}"/>
              </a:ext>
            </a:extLst>
          </p:cNvPr>
          <p:cNvSpPr/>
          <p:nvPr/>
        </p:nvSpPr>
        <p:spPr>
          <a:xfrm>
            <a:off x="1173336" y="1033022"/>
            <a:ext cx="7627782" cy="84273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>
            <a:spAutoFit/>
          </a:bodyPr>
          <a:lstStyle/>
          <a:p>
            <a:r>
              <a:rPr lang="en-US" sz="1618">
                <a:latin typeface="+mj-lt"/>
              </a:rPr>
              <a:t>Feeds have to be secured:</a:t>
            </a:r>
          </a:p>
          <a:p>
            <a:pPr>
              <a:spcBef>
                <a:spcPts val="441"/>
              </a:spcBef>
              <a:spcAft>
                <a:spcPts val="441"/>
              </a:spcAft>
            </a:pPr>
            <a:r>
              <a:rPr lang="en-US" sz="1471"/>
              <a:t>Private feeds </a:t>
            </a:r>
          </a:p>
          <a:p>
            <a:pPr>
              <a:spcBef>
                <a:spcPts val="294"/>
              </a:spcBef>
              <a:spcAft>
                <a:spcPts val="441"/>
              </a:spcAft>
            </a:pPr>
            <a:r>
              <a:rPr lang="en-US" sz="1471"/>
              <a:t>Not allow access by unauthorized users for publishing</a:t>
            </a:r>
          </a:p>
        </p:txBody>
      </p:sp>
    </p:spTree>
    <p:extLst>
      <p:ext uri="{BB962C8B-B14F-4D97-AF65-F5344CB8AC3E}">
        <p14:creationId xmlns:p14="http://schemas.microsoft.com/office/powerpoint/2010/main" val="1281629577"/>
      </p:ext>
    </p:extLst>
  </p:cSld>
  <p:clrMapOvr>
    <a:masterClrMapping/>
  </p:clrMapOvr>
  <p:transition>
    <p:fad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Exam AZ-400 Exam Strategy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928125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38912" y="2276856"/>
            <a:ext cx="6858000" cy="373949"/>
          </a:xfrm>
        </p:spPr>
        <p:txBody>
          <a:bodyPr/>
          <a:lstStyle/>
          <a:p>
            <a:r>
              <a:rPr lang="en-US" dirty="0"/>
              <a:t>Preparing for Online Testing</a:t>
            </a:r>
          </a:p>
        </p:txBody>
      </p:sp>
    </p:spTree>
    <p:extLst>
      <p:ext uri="{BB962C8B-B14F-4D97-AF65-F5344CB8AC3E}">
        <p14:creationId xmlns:p14="http://schemas.microsoft.com/office/powerpoint/2010/main" val="1800108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Tim's Online Testing Video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1880932-C79B-4E37-86AD-089232300598}"/>
              </a:ext>
            </a:extLst>
          </p:cNvPr>
          <p:cNvSpPr/>
          <p:nvPr/>
        </p:nvSpPr>
        <p:spPr>
          <a:xfrm>
            <a:off x="704908" y="1951733"/>
            <a:ext cx="7734184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timw.info/online</a:t>
            </a:r>
          </a:p>
        </p:txBody>
      </p:sp>
    </p:spTree>
    <p:extLst>
      <p:ext uri="{BB962C8B-B14F-4D97-AF65-F5344CB8AC3E}">
        <p14:creationId xmlns:p14="http://schemas.microsoft.com/office/powerpoint/2010/main" val="203872574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9132F-D6A0-45F1-8791-2664B3AB3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rgbClr val="0070C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Why Microsoft Online Testing?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7AA379-2ABB-4A7A-B96C-D97E56BE7C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6267" y="1268016"/>
            <a:ext cx="4748485" cy="3331830"/>
          </a:xfrm>
        </p:spPr>
        <p:txBody>
          <a:bodyPr>
            <a:normAutofit/>
          </a:bodyPr>
          <a:lstStyle/>
          <a:p>
            <a:r>
              <a:rPr lang="en-US" sz="2700" dirty="0">
                <a:solidFill>
                  <a:srgbClr val="0070C0"/>
                </a:solidFill>
              </a:rPr>
              <a:t>COVID means Pearson VUE physical testing centers are unavailable</a:t>
            </a:r>
          </a:p>
          <a:p>
            <a:r>
              <a:rPr lang="en-US" sz="2700" dirty="0">
                <a:solidFill>
                  <a:srgbClr val="0070C0"/>
                </a:solidFill>
              </a:rPr>
              <a:t>The Pearson OnVUE client has come a LONG way</a:t>
            </a:r>
          </a:p>
          <a:p>
            <a:r>
              <a:rPr lang="en-US" sz="2700" dirty="0">
                <a:solidFill>
                  <a:srgbClr val="0070C0"/>
                </a:solidFill>
              </a:rPr>
              <a:t>I'll use online testing exclusively from now on</a:t>
            </a:r>
          </a:p>
          <a:p>
            <a:endParaRPr lang="en-US" sz="2700" dirty="0">
              <a:solidFill>
                <a:srgbClr val="FFFF00"/>
              </a:solidFill>
            </a:endParaRPr>
          </a:p>
          <a:p>
            <a:endParaRPr lang="en-US" sz="2700" dirty="0">
              <a:solidFill>
                <a:srgbClr val="FFFF00"/>
              </a:solidFill>
            </a:endParaRPr>
          </a:p>
          <a:p>
            <a:endParaRPr lang="en-US" dirty="0">
              <a:solidFill>
                <a:srgbClr val="FFFF00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D1949B-A759-48A3-9918-2E21EE0881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1552575"/>
            <a:ext cx="3928533" cy="22098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26745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9132F-D6A0-45F1-8791-2664B3AB3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rgbClr val="0070C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Pearson OnVUE System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7AA379-2ABB-4A7A-B96C-D97E56BE7C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2141" y="1410891"/>
            <a:ext cx="4948510" cy="3331830"/>
          </a:xfrm>
        </p:spPr>
        <p:txBody>
          <a:bodyPr>
            <a:normAutofit/>
          </a:bodyPr>
          <a:lstStyle/>
          <a:p>
            <a:r>
              <a:rPr lang="en-US" sz="2700" dirty="0">
                <a:solidFill>
                  <a:srgbClr val="0070C0"/>
                </a:solidFill>
              </a:rPr>
              <a:t>Windows 10 / Windows 8.1</a:t>
            </a:r>
          </a:p>
          <a:p>
            <a:r>
              <a:rPr lang="en-US" sz="2700" dirty="0">
                <a:solidFill>
                  <a:srgbClr val="0070C0"/>
                </a:solidFill>
              </a:rPr>
              <a:t>macOS High Sierra (10.13)</a:t>
            </a:r>
          </a:p>
          <a:p>
            <a:r>
              <a:rPr lang="en-US" sz="2700" dirty="0">
                <a:solidFill>
                  <a:srgbClr val="0070C0"/>
                </a:solidFill>
              </a:rPr>
              <a:t>4 GB RAM</a:t>
            </a:r>
          </a:p>
          <a:p>
            <a:r>
              <a:rPr lang="en-US" sz="2700" dirty="0">
                <a:solidFill>
                  <a:srgbClr val="0070C0"/>
                </a:solidFill>
              </a:rPr>
              <a:t>1024x768/16 resolution</a:t>
            </a:r>
          </a:p>
          <a:p>
            <a:pPr lvl="1"/>
            <a:r>
              <a:rPr lang="en-US" sz="2400" dirty="0">
                <a:solidFill>
                  <a:srgbClr val="0070C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1920x1080/32 recommended</a:t>
            </a:r>
          </a:p>
          <a:p>
            <a:pPr lvl="1"/>
            <a:r>
              <a:rPr lang="en-US" sz="2400" dirty="0">
                <a:solidFill>
                  <a:srgbClr val="0070C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Touchscreens are prohibited</a:t>
            </a:r>
          </a:p>
          <a:p>
            <a:endParaRPr lang="en-US" sz="2700" dirty="0">
              <a:solidFill>
                <a:srgbClr val="0070C0"/>
              </a:solidFill>
            </a:endParaRPr>
          </a:p>
          <a:p>
            <a:endParaRPr lang="en-US" sz="2700" dirty="0">
              <a:solidFill>
                <a:srgbClr val="0070C0"/>
              </a:solidFill>
            </a:endParaRPr>
          </a:p>
          <a:p>
            <a:endParaRPr lang="en-US" dirty="0">
              <a:solidFill>
                <a:srgbClr val="0070C0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2050" name="Picture 2" descr="Integrated camera is not working in Windows 10, 8 [100% SOLVED]">
            <a:extLst>
              <a:ext uri="{FF2B5EF4-FFF2-40B4-BE49-F238E27FC236}">
                <a16:creationId xmlns:a16="http://schemas.microsoft.com/office/drawing/2014/main" id="{A4823C7E-52FB-41BE-8477-5517F5ECEF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2800" y="1410891"/>
            <a:ext cx="4113287" cy="2496146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329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9132F-D6A0-45F1-8791-2664B3AB3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rgbClr val="0070C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Pearson OnVUE System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7AA379-2ABB-4A7A-B96C-D97E56BE7C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6233" y="1537826"/>
            <a:ext cx="4371974" cy="3331830"/>
          </a:xfrm>
        </p:spPr>
        <p:txBody>
          <a:bodyPr>
            <a:normAutofit/>
          </a:bodyPr>
          <a:lstStyle/>
          <a:p>
            <a:r>
              <a:rPr lang="en-US" sz="2700" dirty="0">
                <a:solidFill>
                  <a:srgbClr val="0070C0"/>
                </a:solidFill>
              </a:rPr>
              <a:t>3 Mbps down/up network bandwidth</a:t>
            </a:r>
          </a:p>
          <a:p>
            <a:pPr lvl="1"/>
            <a:r>
              <a:rPr lang="en-US" sz="2400" dirty="0">
                <a:solidFill>
                  <a:srgbClr val="0070C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Mobile hotspot tethering is prohibited</a:t>
            </a:r>
          </a:p>
          <a:p>
            <a:r>
              <a:rPr lang="en-US" sz="2700" dirty="0">
                <a:solidFill>
                  <a:srgbClr val="0070C0"/>
                </a:solidFill>
              </a:rPr>
              <a:t>Browsers:</a:t>
            </a:r>
          </a:p>
          <a:p>
            <a:pPr lvl="1"/>
            <a:r>
              <a:rPr lang="en-US" sz="2400" dirty="0">
                <a:solidFill>
                  <a:srgbClr val="0070C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IE 11, Edge, Chrome, Firefox, or Safari (latest versions)</a:t>
            </a:r>
          </a:p>
          <a:p>
            <a:endParaRPr lang="en-US" sz="2700" dirty="0">
              <a:solidFill>
                <a:srgbClr val="0070C0"/>
              </a:solidFill>
            </a:endParaRPr>
          </a:p>
          <a:p>
            <a:endParaRPr lang="en-US" sz="2700" dirty="0">
              <a:solidFill>
                <a:srgbClr val="0070C0"/>
              </a:solidFill>
            </a:endParaRPr>
          </a:p>
          <a:p>
            <a:endParaRPr lang="en-US" sz="2700" dirty="0">
              <a:solidFill>
                <a:srgbClr val="0070C0"/>
              </a:solidFill>
            </a:endParaRPr>
          </a:p>
          <a:p>
            <a:endParaRPr lang="en-US" dirty="0">
              <a:solidFill>
                <a:srgbClr val="0070C0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6ABC4C-68F2-4720-9019-8DEB28A34F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8415" y="1268016"/>
            <a:ext cx="4179353" cy="299085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51310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9132F-D6A0-45F1-8791-2664B3AB3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rgbClr val="0070C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Pearson OnVUE System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7AA379-2ABB-4A7A-B96C-D97E56BE7C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0026" y="1537826"/>
            <a:ext cx="4371974" cy="3331830"/>
          </a:xfrm>
        </p:spPr>
        <p:txBody>
          <a:bodyPr>
            <a:normAutofit/>
          </a:bodyPr>
          <a:lstStyle/>
          <a:p>
            <a:r>
              <a:rPr lang="en-US" sz="2700" dirty="0">
                <a:solidFill>
                  <a:srgbClr val="0070C0"/>
                </a:solidFill>
              </a:rPr>
              <a:t>Webcam: 640x480/10 fps</a:t>
            </a:r>
          </a:p>
          <a:p>
            <a:r>
              <a:rPr lang="en-US" sz="2700" dirty="0">
                <a:solidFill>
                  <a:srgbClr val="0070C0"/>
                </a:solidFill>
              </a:rPr>
              <a:t>Microphone: integrated</a:t>
            </a:r>
          </a:p>
          <a:p>
            <a:pPr lvl="1"/>
            <a:r>
              <a:rPr lang="en-US" sz="2400" dirty="0">
                <a:solidFill>
                  <a:srgbClr val="0070C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Headsets not allowed</a:t>
            </a:r>
          </a:p>
          <a:p>
            <a:r>
              <a:rPr lang="en-US" sz="2700" dirty="0">
                <a:solidFill>
                  <a:srgbClr val="0070C0"/>
                </a:solidFill>
              </a:rPr>
              <a:t>Corporate VPNs, firewalls, and proxies will likely disrupt the delivery</a:t>
            </a:r>
          </a:p>
          <a:p>
            <a:pPr lvl="1"/>
            <a:r>
              <a:rPr lang="en-US" sz="2400" dirty="0">
                <a:solidFill>
                  <a:srgbClr val="0070C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Check with networking team first</a:t>
            </a:r>
          </a:p>
          <a:p>
            <a:endParaRPr lang="en-US" sz="2700" dirty="0">
              <a:solidFill>
                <a:srgbClr val="0070C0"/>
              </a:solidFill>
            </a:endParaRPr>
          </a:p>
          <a:p>
            <a:endParaRPr lang="en-US" sz="2700" dirty="0">
              <a:solidFill>
                <a:srgbClr val="0070C0"/>
              </a:solidFill>
            </a:endParaRPr>
          </a:p>
          <a:p>
            <a:endParaRPr lang="en-US" sz="2700" dirty="0">
              <a:solidFill>
                <a:srgbClr val="0070C0"/>
              </a:solidFill>
            </a:endParaRPr>
          </a:p>
          <a:p>
            <a:endParaRPr lang="en-US" dirty="0">
              <a:solidFill>
                <a:srgbClr val="0070C0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B1AD8C-A2F3-47E3-8127-83B0C815F0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4425" y="1268016"/>
            <a:ext cx="3905250" cy="292893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5520785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9132F-D6A0-45F1-8791-2664B3AB3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rgbClr val="0070C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Your Pre-Exam Checklist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7AA379-2ABB-4A7A-B96C-D97E56BE7C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1" y="1268017"/>
            <a:ext cx="5772149" cy="3601640"/>
          </a:xfrm>
        </p:spPr>
        <p:txBody>
          <a:bodyPr>
            <a:normAutofit/>
          </a:bodyPr>
          <a:lstStyle/>
          <a:p>
            <a:r>
              <a:rPr lang="en-US" sz="2700" dirty="0">
                <a:solidFill>
                  <a:srgbClr val="0070C0"/>
                </a:solidFill>
              </a:rPr>
              <a:t>Computer set up</a:t>
            </a:r>
          </a:p>
          <a:p>
            <a:pPr lvl="1"/>
            <a:r>
              <a:rPr lang="en-US" sz="2400" dirty="0">
                <a:solidFill>
                  <a:srgbClr val="0070C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Kill all tasks except for your browser</a:t>
            </a:r>
          </a:p>
          <a:p>
            <a:pPr lvl="1"/>
            <a:r>
              <a:rPr lang="en-US" sz="2400" dirty="0">
                <a:solidFill>
                  <a:srgbClr val="0070C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May need to use Task Manager or Activity Monitor</a:t>
            </a:r>
          </a:p>
          <a:p>
            <a:pPr lvl="1"/>
            <a:r>
              <a:rPr lang="en-US" sz="2400" dirty="0">
                <a:solidFill>
                  <a:srgbClr val="0070C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Additional monitors turned off</a:t>
            </a:r>
          </a:p>
          <a:p>
            <a:r>
              <a:rPr lang="en-US" sz="2700" dirty="0">
                <a:solidFill>
                  <a:srgbClr val="0070C0"/>
                </a:solidFill>
              </a:rPr>
              <a:t>Mobile phone</a:t>
            </a:r>
          </a:p>
          <a:p>
            <a:r>
              <a:rPr lang="en-US" sz="2700" dirty="0">
                <a:solidFill>
                  <a:srgbClr val="0070C0"/>
                </a:solidFill>
              </a:rPr>
              <a:t>ID</a:t>
            </a:r>
          </a:p>
          <a:p>
            <a:endParaRPr lang="en-US" sz="27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92365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Surgical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cut closely to the exam objectives and precisely what information you need to know to clear the AZ-400 exam (respecting NDA, of course)</a:t>
            </a:r>
          </a:p>
          <a:p>
            <a:r>
              <a:rPr lang="en-US" dirty="0"/>
              <a:t>The AZ-400 exam is a mile wide and a foot deep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01EE25-70D2-4441-9343-313EBE30C2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925125" y="2340272"/>
            <a:ext cx="3284220" cy="2180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341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9132F-D6A0-45F1-8791-2664B3AB3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rgbClr val="0070C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During the Exam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7AA379-2ABB-4A7A-B96C-D97E56BE7C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1" y="1191817"/>
            <a:ext cx="5772149" cy="3601640"/>
          </a:xfrm>
        </p:spPr>
        <p:txBody>
          <a:bodyPr>
            <a:normAutofit/>
          </a:bodyPr>
          <a:lstStyle/>
          <a:p>
            <a:r>
              <a:rPr lang="en-US" sz="2700" dirty="0">
                <a:solidFill>
                  <a:srgbClr val="0070C0"/>
                </a:solidFill>
              </a:rPr>
              <a:t>Keep your face in the webcam frame</a:t>
            </a:r>
          </a:p>
          <a:p>
            <a:r>
              <a:rPr lang="en-US" sz="2700" dirty="0">
                <a:solidFill>
                  <a:srgbClr val="0070C0"/>
                </a:solidFill>
              </a:rPr>
              <a:t>Keep your hands away from your mouth</a:t>
            </a:r>
          </a:p>
          <a:p>
            <a:r>
              <a:rPr lang="en-US" sz="2700" dirty="0">
                <a:solidFill>
                  <a:srgbClr val="0070C0"/>
                </a:solidFill>
              </a:rPr>
              <a:t>Ensure you aren't interrupted</a:t>
            </a:r>
          </a:p>
          <a:p>
            <a:pPr lvl="1"/>
            <a:r>
              <a:rPr lang="en-US" sz="2400" dirty="0">
                <a:solidFill>
                  <a:srgbClr val="0070C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Walled room</a:t>
            </a:r>
          </a:p>
          <a:p>
            <a:pPr lvl="1"/>
            <a:r>
              <a:rPr lang="en-US" sz="2400" dirty="0">
                <a:solidFill>
                  <a:srgbClr val="0070C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Door closed</a:t>
            </a:r>
          </a:p>
          <a:p>
            <a:r>
              <a:rPr lang="en-US" sz="2700" dirty="0">
                <a:solidFill>
                  <a:srgbClr val="0070C0"/>
                </a:solidFill>
              </a:rPr>
              <a:t>No bio breaks are allowed</a:t>
            </a:r>
          </a:p>
          <a:p>
            <a:endParaRPr lang="en-US" sz="27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72695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C018423-3EF4-4816-8938-9B15A099C7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3429" y="207464"/>
            <a:ext cx="5857143" cy="4728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72485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9325729-57C0-4BFA-B863-2D70269F63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625" y="238501"/>
            <a:ext cx="7866750" cy="4666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7901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0446AB3-B661-4781-B299-1CB21BD00B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098" y="207935"/>
            <a:ext cx="7969804" cy="4727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08383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AE1443B-182D-4EB4-88B8-5E31680B7C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911" y="233331"/>
            <a:ext cx="7884179" cy="4676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81811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ADF81DE-C608-4F72-A99D-2C0D424174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382" y="178444"/>
            <a:ext cx="8069237" cy="4786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81342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B509DC1-DBE4-4131-BCDA-BCBC6FD42F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225" y="272075"/>
            <a:ext cx="7753551" cy="4599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00667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1AE04D-035D-4ACD-A2BA-DC2C7AC59D9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709" y="186579"/>
            <a:ext cx="2064356" cy="446778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47CE6AE-0531-49D1-A0D5-524EC452CAF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8595" y="186579"/>
            <a:ext cx="2064356" cy="446778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FC8436F-F397-4362-8887-E39F32242B9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0151" y="186577"/>
            <a:ext cx="2064357" cy="446778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49162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9F7A4BA-F984-482B-B059-4FA00714473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8598" y="337858"/>
            <a:ext cx="2064356" cy="446778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6C7D223-F6AC-4C98-B608-AE49669A1CA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472" y="337857"/>
            <a:ext cx="2064356" cy="446778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08160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0BEA0CF-A3BA-452D-97BB-B7B0FFC6249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1905" y="337857"/>
            <a:ext cx="2064356" cy="446778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A4A9545-1444-434B-A194-8D4DEA625D1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602" y="337857"/>
            <a:ext cx="2064356" cy="446778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54451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56734C-6134-4A81-AE62-E47426862C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6146" y="680392"/>
            <a:ext cx="5071708" cy="3921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36430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754A7E5-406A-46DD-B19F-EA7C6614CA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811" y="210730"/>
            <a:ext cx="7960379" cy="4722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12861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DCCBADF-E513-4B88-9A4E-100D871863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525" y="339877"/>
            <a:ext cx="7524951" cy="4463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64146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F9FE4D5-DBC4-4B8C-A102-3875F9CB5A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607" y="474908"/>
            <a:ext cx="7318787" cy="4193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90293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AZ-400 Exam Tips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Expect to see a lot of JSON, PowerShell, and Azure CLI</a:t>
            </a:r>
          </a:p>
          <a:p>
            <a:r>
              <a:rPr lang="en-US" dirty="0"/>
              <a:t>Expect NOT to see C# or JavaScript</a:t>
            </a:r>
          </a:p>
          <a:p>
            <a:r>
              <a:rPr lang="en-US" dirty="0"/>
              <a:t>It doesn't matter which exam order you use:</a:t>
            </a:r>
          </a:p>
          <a:p>
            <a:pPr lvl="1"/>
            <a:r>
              <a:rPr lang="en-US" dirty="0"/>
              <a:t>AZ-203</a:t>
            </a:r>
          </a:p>
          <a:p>
            <a:pPr lvl="1"/>
            <a:r>
              <a:rPr lang="en-US" dirty="0"/>
              <a:t>AZ-103/AZ-104</a:t>
            </a:r>
          </a:p>
          <a:p>
            <a:pPr lvl="1"/>
            <a:r>
              <a:rPr lang="en-US" dirty="0"/>
              <a:t>AZ-400</a:t>
            </a:r>
          </a:p>
          <a:p>
            <a:r>
              <a:rPr lang="en-US" dirty="0"/>
              <a:t>Perform due diligence in validating your environment for Microsoft online testing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9736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38912" y="2276856"/>
            <a:ext cx="6858000" cy="373949"/>
          </a:xfrm>
        </p:spPr>
        <p:txBody>
          <a:bodyPr/>
          <a:lstStyle/>
          <a:p>
            <a:r>
              <a:rPr lang="en-US" dirty="0"/>
              <a:t>AZ-400 Item Types</a:t>
            </a:r>
          </a:p>
        </p:txBody>
      </p:sp>
    </p:spTree>
    <p:extLst>
      <p:ext uri="{BB962C8B-B14F-4D97-AF65-F5344CB8AC3E}">
        <p14:creationId xmlns:p14="http://schemas.microsoft.com/office/powerpoint/2010/main" val="593116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Single Answer Multiple Choice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AA3770-EB44-4AE8-97EC-70188EC1C8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2132" y="759846"/>
            <a:ext cx="6424120" cy="4297183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867377322"/>
      </p:ext>
    </p:extLst>
  </p:cSld>
  <p:clrMapOvr>
    <a:masterClrMapping/>
  </p:clrMapOvr>
  <p:transition>
    <p:fade/>
  </p:transition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Multiple Answer Multiple Choice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CCC436-8F30-418D-AC85-F18697464B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666" y="741187"/>
            <a:ext cx="6942668" cy="4021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507496"/>
      </p:ext>
    </p:extLst>
  </p:cSld>
  <p:clrMapOvr>
    <a:masterClrMapping/>
  </p:clrMapOvr>
  <p:transition>
    <p:fade/>
  </p:transition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Repeated Scenario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573DAA-F6FA-4B5E-82D6-90FA5BE20CDB}"/>
              </a:ext>
            </a:extLst>
          </p:cNvPr>
          <p:cNvSpPr txBox="1"/>
          <p:nvPr/>
        </p:nvSpPr>
        <p:spPr>
          <a:xfrm>
            <a:off x="1168854" y="1202871"/>
            <a:ext cx="680629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You need to move an Azure VM to another hardware host.</a:t>
            </a:r>
          </a:p>
          <a:p>
            <a:endParaRPr lang="en-US" sz="2400" dirty="0"/>
          </a:p>
          <a:p>
            <a:r>
              <a:rPr lang="en-US" sz="2400" dirty="0"/>
              <a:t>Solution: You redeploy the VM.</a:t>
            </a:r>
          </a:p>
          <a:p>
            <a:endParaRPr lang="en-US" sz="2400" dirty="0"/>
          </a:p>
          <a:p>
            <a:r>
              <a:rPr lang="en-US" sz="2400" dirty="0"/>
              <a:t>Does this solution meet the goal?</a:t>
            </a:r>
          </a:p>
          <a:p>
            <a:endParaRPr lang="en-US" sz="2400" dirty="0"/>
          </a:p>
          <a:p>
            <a:pPr marL="257175" indent="-257175">
              <a:buAutoNum type="alphaLcPeriod"/>
            </a:pPr>
            <a:r>
              <a:rPr lang="en-US" sz="2400" dirty="0"/>
              <a:t>Yes</a:t>
            </a:r>
          </a:p>
          <a:p>
            <a:pPr marL="257175" indent="-257175">
              <a:buAutoNum type="alphaLcPeriod"/>
            </a:pPr>
            <a:r>
              <a:rPr lang="en-US" sz="2400" dirty="0"/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4176055775"/>
      </p:ext>
    </p:extLst>
  </p:cSld>
  <p:clrMapOvr>
    <a:masterClrMapping/>
  </p:clrMapOvr>
  <p:transition>
    <p:fade/>
  </p:transition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Repeated Scenario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573DAA-F6FA-4B5E-82D6-90FA5BE20CDB}"/>
              </a:ext>
            </a:extLst>
          </p:cNvPr>
          <p:cNvSpPr txBox="1"/>
          <p:nvPr/>
        </p:nvSpPr>
        <p:spPr>
          <a:xfrm>
            <a:off x="1168854" y="1202871"/>
            <a:ext cx="680629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You need to move an Azure VM to another hardware host.</a:t>
            </a:r>
          </a:p>
          <a:p>
            <a:endParaRPr lang="en-US" sz="2400" dirty="0"/>
          </a:p>
          <a:p>
            <a:r>
              <a:rPr lang="en-US" sz="2400" dirty="0"/>
              <a:t>Solution: You restart the VM.</a:t>
            </a:r>
          </a:p>
          <a:p>
            <a:endParaRPr lang="en-US" sz="2400" dirty="0"/>
          </a:p>
          <a:p>
            <a:r>
              <a:rPr lang="en-US" sz="2400" dirty="0"/>
              <a:t>Does this solution meet the goal?</a:t>
            </a:r>
          </a:p>
          <a:p>
            <a:endParaRPr lang="en-US" sz="2400" dirty="0"/>
          </a:p>
          <a:p>
            <a:pPr marL="257175" indent="-257175">
              <a:buAutoNum type="alphaLcPeriod"/>
            </a:pPr>
            <a:r>
              <a:rPr lang="en-US" sz="2400" dirty="0"/>
              <a:t>Yes</a:t>
            </a:r>
          </a:p>
          <a:p>
            <a:pPr marL="257175" indent="-257175">
              <a:buAutoNum type="alphaLcPeriod"/>
            </a:pPr>
            <a:r>
              <a:rPr lang="en-US" sz="2400" dirty="0"/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2168382130"/>
      </p:ext>
    </p:extLst>
  </p:cSld>
  <p:clrMapOvr>
    <a:masterClrMapping/>
  </p:clrMapOvr>
  <p:transition>
    <p:fade/>
  </p:transition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Select and Place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28D004-432C-40C0-887C-A1DE6448E1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153" y="1049629"/>
            <a:ext cx="7305694" cy="3840956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321808469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82D6C8-DD29-4E96-9F01-538A6242E0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310" y="580874"/>
            <a:ext cx="8005380" cy="418877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4CAF6BE-A870-41C3-AD16-38C8B76B3C1B}"/>
              </a:ext>
            </a:extLst>
          </p:cNvPr>
          <p:cNvSpPr/>
          <p:nvPr/>
        </p:nvSpPr>
        <p:spPr>
          <a:xfrm>
            <a:off x="5610225" y="3495675"/>
            <a:ext cx="2743200" cy="1066951"/>
          </a:xfrm>
          <a:prstGeom prst="rect">
            <a:avLst/>
          </a:prstGeom>
          <a:noFill/>
          <a:ln w="571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54457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Build List and Reorder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995FA9-9F69-4229-AE53-7CD8B7833A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632" y="1028701"/>
            <a:ext cx="5930736" cy="3967151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517133926"/>
      </p:ext>
    </p:extLst>
  </p:cSld>
  <p:clrMapOvr>
    <a:masterClrMapping/>
  </p:clrMapOvr>
  <p:transition>
    <p:fade/>
  </p:transition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Active Screen/Fill in the Blank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258319-C6AA-4A20-B2B6-58F13105B0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6023" y="1030559"/>
            <a:ext cx="6631954" cy="3839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633059"/>
      </p:ext>
    </p:extLst>
  </p:cSld>
  <p:clrMapOvr>
    <a:masterClrMapping/>
  </p:clrMapOvr>
  <p:transition>
    <p:fade/>
  </p:transition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Case Study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1C76BE-3D56-4014-BF60-49E5DDBA26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825" y="1065745"/>
            <a:ext cx="7372350" cy="3824840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736637923"/>
      </p:ext>
    </p:extLst>
  </p:cSld>
  <p:clrMapOvr>
    <a:masterClrMapping/>
  </p:clrMapOvr>
  <p:transition>
    <p:fade/>
  </p:transition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Performance-Based Lab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4081387-89A1-459B-9135-9371751A0523}"/>
              </a:ext>
            </a:extLst>
          </p:cNvPr>
          <p:cNvGrpSpPr/>
          <p:nvPr/>
        </p:nvGrpSpPr>
        <p:grpSpPr>
          <a:xfrm>
            <a:off x="1013962" y="716085"/>
            <a:ext cx="6738900" cy="4268806"/>
            <a:chOff x="1013962" y="716085"/>
            <a:chExt cx="6738900" cy="426880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4AEB5F4-7D42-4847-AAA1-08F572F1B4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13962" y="716085"/>
              <a:ext cx="6738900" cy="4268806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63C9B6A-CEA0-413C-A8BC-FD3A982FE108}"/>
                </a:ext>
              </a:extLst>
            </p:cNvPr>
            <p:cNvSpPr/>
            <p:nvPr/>
          </p:nvSpPr>
          <p:spPr>
            <a:xfrm>
              <a:off x="4450813" y="2387084"/>
              <a:ext cx="24237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 </a:t>
              </a:r>
              <a:endParaRPr lang="en-US" dirty="0"/>
            </a:p>
          </p:txBody>
        </p:sp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A2CB6128-837D-4524-8C8F-4E6F39F1DD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42682" y="894156"/>
              <a:ext cx="1917099" cy="405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7F5B4D4E-2FEF-456E-9FB8-DD6E9C1218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67011" y="4197905"/>
              <a:ext cx="1713634" cy="734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77005414-D9D3-46B0-83DD-D2DACD513E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6903" y="855920"/>
              <a:ext cx="4232825" cy="34316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8165667-E994-4DA5-93D4-DA1E34AD631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45131" y="4282383"/>
              <a:ext cx="4297551" cy="409524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A79997B-60E7-4713-82FF-C54A8D45E7C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259781" y="1021917"/>
              <a:ext cx="470961" cy="3265662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863BDFD-A23F-4F2F-A7D5-B6DEE094EDD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259781" y="4197905"/>
              <a:ext cx="469327" cy="7499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35305023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Standard_LiveLessons_2017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tandard_LiveLessons_2016.potm" id="{8C1633E9-E98A-446F-92F4-E3D84D4249FA}" vid="{A44C486B-6B48-42BE-B4AA-FE194AC1400B}"/>
    </a:ext>
  </a:extLst>
</a:theme>
</file>

<file path=ppt/theme/theme2.xml><?xml version="1.0" encoding="utf-8"?>
<a:theme xmlns:a="http://schemas.openxmlformats.org/drawingml/2006/main" name="WHITE TEMPLATE">
  <a:themeElements>
    <a:clrScheme name="ST_Illustration_White_Blue">
      <a:dk1>
        <a:srgbClr val="1A1A1A"/>
      </a:dk1>
      <a:lt1>
        <a:srgbClr val="FFFFFF"/>
      </a:lt1>
      <a:dk2>
        <a:srgbClr val="0D0D0D"/>
      </a:dk2>
      <a:lt2>
        <a:srgbClr val="D2D2D2"/>
      </a:lt2>
      <a:accent1>
        <a:srgbClr val="0078D4"/>
      </a:accent1>
      <a:accent2>
        <a:srgbClr val="002050"/>
      </a:accent2>
      <a:accent3>
        <a:srgbClr val="107C10"/>
      </a:accent3>
      <a:accent4>
        <a:srgbClr val="D73B01"/>
      </a:accent4>
      <a:accent5>
        <a:srgbClr val="737373"/>
      </a:accent5>
      <a:accent6>
        <a:srgbClr val="E6E6E6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6-9_Illustration_2018_Cloud_011.potx" id="{762B47AA-A827-4F63-8EDD-1F6B4767BB62}" vid="{53DB83EF-4F78-4F48-A301-01610C79C1EF}"/>
    </a:ext>
  </a:extLst>
</a:theme>
</file>

<file path=ppt/theme/theme3.xml><?xml version="1.0" encoding="utf-8"?>
<a:theme xmlns:a="http://schemas.openxmlformats.org/drawingml/2006/main" name="1_WHITE TEMPLATE">
  <a:themeElements>
    <a:clrScheme name="ST_Illustration_White_Blue">
      <a:dk1>
        <a:srgbClr val="1A1A1A"/>
      </a:dk1>
      <a:lt1>
        <a:srgbClr val="FFFFFF"/>
      </a:lt1>
      <a:dk2>
        <a:srgbClr val="0D0D0D"/>
      </a:dk2>
      <a:lt2>
        <a:srgbClr val="D2D2D2"/>
      </a:lt2>
      <a:accent1>
        <a:srgbClr val="0078D4"/>
      </a:accent1>
      <a:accent2>
        <a:srgbClr val="002050"/>
      </a:accent2>
      <a:accent3>
        <a:srgbClr val="107C10"/>
      </a:accent3>
      <a:accent4>
        <a:srgbClr val="D73B01"/>
      </a:accent4>
      <a:accent5>
        <a:srgbClr val="737373"/>
      </a:accent5>
      <a:accent6>
        <a:srgbClr val="E6E6E6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6-9_Illustration_2018_Cloud_011.potx" id="{762B47AA-A827-4F63-8EDD-1F6B4767BB62}" vid="{53DB83EF-4F78-4F48-A301-01610C79C1EF}"/>
    </a:ext>
  </a:extLst>
</a:theme>
</file>

<file path=ppt/theme/theme4.xml><?xml version="1.0" encoding="utf-8"?>
<a:theme xmlns:a="http://schemas.openxmlformats.org/drawingml/2006/main" name="2_WHITE TEMPLATE">
  <a:themeElements>
    <a:clrScheme name="ST_Illustration_White_Blue">
      <a:dk1>
        <a:srgbClr val="1A1A1A"/>
      </a:dk1>
      <a:lt1>
        <a:srgbClr val="FFFFFF"/>
      </a:lt1>
      <a:dk2>
        <a:srgbClr val="0D0D0D"/>
      </a:dk2>
      <a:lt2>
        <a:srgbClr val="D2D2D2"/>
      </a:lt2>
      <a:accent1>
        <a:srgbClr val="0078D4"/>
      </a:accent1>
      <a:accent2>
        <a:srgbClr val="002050"/>
      </a:accent2>
      <a:accent3>
        <a:srgbClr val="107C10"/>
      </a:accent3>
      <a:accent4>
        <a:srgbClr val="D73B01"/>
      </a:accent4>
      <a:accent5>
        <a:srgbClr val="737373"/>
      </a:accent5>
      <a:accent6>
        <a:srgbClr val="E6E6E6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6-9_Illustration_2018_Cloud_011.potx" id="{762B47AA-A827-4F63-8EDD-1F6B4767BB62}" vid="{53DB83EF-4F78-4F48-A301-01610C79C1EF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Standard_LiveLessons_2017.potm</Template>
  <TotalTime>14429</TotalTime>
  <Words>2547</Words>
  <Application>Microsoft Office PowerPoint</Application>
  <PresentationFormat>On-screen Show (16:9)</PresentationFormat>
  <Paragraphs>424</Paragraphs>
  <Slides>93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93</vt:i4>
      </vt:variant>
    </vt:vector>
  </HeadingPairs>
  <TitlesOfParts>
    <vt:vector size="108" baseType="lpstr">
      <vt:lpstr>Arial</vt:lpstr>
      <vt:lpstr>Calibri</vt:lpstr>
      <vt:lpstr>Gotham Medium</vt:lpstr>
      <vt:lpstr>Segoe UI</vt:lpstr>
      <vt:lpstr>Segoe UI (Body)</vt:lpstr>
      <vt:lpstr>Segoe UI Light</vt:lpstr>
      <vt:lpstr>Segoe UI Semibold</vt:lpstr>
      <vt:lpstr>Segoe UI Semilight</vt:lpstr>
      <vt:lpstr>Tahoma</vt:lpstr>
      <vt:lpstr>Times New Roman</vt:lpstr>
      <vt:lpstr>Wingdings</vt:lpstr>
      <vt:lpstr>Standard_LiveLessons_2017</vt:lpstr>
      <vt:lpstr>WHITE TEMPLATE</vt:lpstr>
      <vt:lpstr>1_WHITE TEMPLATE</vt:lpstr>
      <vt:lpstr>2_WHITE TEMPLATE</vt:lpstr>
      <vt:lpstr>Exam AZ-400: Microsoft DevOps Solutions Crash Course</vt:lpstr>
      <vt:lpstr>Tim Warner</vt:lpstr>
      <vt:lpstr>Session 1 of 2 Learning Goals</vt:lpstr>
      <vt:lpstr>Session 2 of 2 Learning Goals</vt:lpstr>
      <vt:lpstr>Course Materials</vt:lpstr>
      <vt:lpstr>Setting Expectations</vt:lpstr>
      <vt:lpstr>A Surgical Approach</vt:lpstr>
      <vt:lpstr>Session Recordings</vt:lpstr>
      <vt:lpstr>Session Recordings</vt:lpstr>
      <vt:lpstr>Session Recordings</vt:lpstr>
      <vt:lpstr>Session Recordings</vt:lpstr>
      <vt:lpstr>Exam AZ-400 Latest Updates</vt:lpstr>
      <vt:lpstr>DevOps Engineer Expert Certification</vt:lpstr>
      <vt:lpstr>New Azure Networking Certification</vt:lpstr>
      <vt:lpstr>Tim's Suggested Certification Strategy</vt:lpstr>
      <vt:lpstr> </vt:lpstr>
      <vt:lpstr>Thank you!</vt:lpstr>
      <vt:lpstr>Source Control and SRE Strategy</vt:lpstr>
      <vt:lpstr>DevOps - The Three Ways</vt:lpstr>
      <vt:lpstr>CI/CD Pipelines</vt:lpstr>
      <vt:lpstr>Formats 'n' Languages</vt:lpstr>
      <vt:lpstr>DevOps Reading List</vt:lpstr>
      <vt:lpstr>Benefits of source control</vt:lpstr>
      <vt:lpstr>Distributed source control</vt:lpstr>
      <vt:lpstr>Centralized source control</vt:lpstr>
      <vt:lpstr>Feature Branching and Merging</vt:lpstr>
      <vt:lpstr>Merge commits</vt:lpstr>
      <vt:lpstr>Merge squash</vt:lpstr>
      <vt:lpstr>Rebase</vt:lpstr>
      <vt:lpstr>GitHub Workflow</vt:lpstr>
      <vt:lpstr>Single-Stage Dockerfile</vt:lpstr>
      <vt:lpstr>Docker Container Development Process</vt:lpstr>
      <vt:lpstr>Multi-Stage Dockerfile</vt:lpstr>
      <vt:lpstr>Helm, ACR, and AKS</vt:lpstr>
      <vt:lpstr>Build Engines</vt:lpstr>
      <vt:lpstr>Code Testing Extensions</vt:lpstr>
      <vt:lpstr>Sources and impacts of technical debt</vt:lpstr>
      <vt:lpstr>Code Testing Extensions, Continued</vt:lpstr>
      <vt:lpstr>Azure Management Scopes</vt:lpstr>
      <vt:lpstr>Azure AD Identity</vt:lpstr>
      <vt:lpstr>Azure Automation DSC</vt:lpstr>
      <vt:lpstr>Azure Management Scopes</vt:lpstr>
      <vt:lpstr>Build Automation with Azure Pipelines</vt:lpstr>
      <vt:lpstr>Azure pipelines and visual designer</vt:lpstr>
      <vt:lpstr>Continuous Security Validation</vt:lpstr>
      <vt:lpstr>Microsoft vs self-hosted agents</vt:lpstr>
      <vt:lpstr>Hosted Agent Folders and Predefined Variables</vt:lpstr>
      <vt:lpstr>Predefined agent pool – Azure pipelines</vt:lpstr>
      <vt:lpstr>Azure pipelines and YAML</vt:lpstr>
      <vt:lpstr>The four pillars of continuous integration</vt:lpstr>
      <vt:lpstr>Anatomy of a pipeline</vt:lpstr>
      <vt:lpstr>YAML resources</vt:lpstr>
      <vt:lpstr>What are actions ?</vt:lpstr>
      <vt:lpstr>Actions flow</vt:lpstr>
      <vt:lpstr>Workflows</vt:lpstr>
      <vt:lpstr>Dependency Management with Azure Artifacts</vt:lpstr>
      <vt:lpstr>Elements of a Dependency Management Strategy</vt:lpstr>
      <vt:lpstr>Identifying Dependencies</vt:lpstr>
      <vt:lpstr>Packages</vt:lpstr>
      <vt:lpstr>Package feeds</vt:lpstr>
      <vt:lpstr>Securing access to package feeds</vt:lpstr>
      <vt:lpstr>Exam AZ-400 Exam Strategy </vt:lpstr>
      <vt:lpstr>Preparing for Online Testing</vt:lpstr>
      <vt:lpstr>Tim's Online Testing Video</vt:lpstr>
      <vt:lpstr>Why Microsoft Online Testing?</vt:lpstr>
      <vt:lpstr>Pearson OnVUE System Requirements</vt:lpstr>
      <vt:lpstr>Pearson OnVUE System Requirements</vt:lpstr>
      <vt:lpstr>Pearson OnVUE System Requirements</vt:lpstr>
      <vt:lpstr>Your Pre-Exam Checklist</vt:lpstr>
      <vt:lpstr>During the Exam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AZ-400 Exam Tips</vt:lpstr>
      <vt:lpstr>AZ-400 Item Types</vt:lpstr>
      <vt:lpstr> Single Answer Multiple Choice</vt:lpstr>
      <vt:lpstr> Multiple Answer Multiple Choice</vt:lpstr>
      <vt:lpstr>Repeated Scenario</vt:lpstr>
      <vt:lpstr>Repeated Scenario</vt:lpstr>
      <vt:lpstr> Select and Place</vt:lpstr>
      <vt:lpstr> Build List and Reorder</vt:lpstr>
      <vt:lpstr> Active Screen/Fill in the Blank</vt:lpstr>
      <vt:lpstr> Case Study</vt:lpstr>
      <vt:lpstr> Performance-Based Lab</vt:lpstr>
    </vt:vector>
  </TitlesOfParts>
  <Company>Pearson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Julie Phifer</dc:creator>
  <cp:lastModifiedBy>Tim Warner</cp:lastModifiedBy>
  <cp:revision>265</cp:revision>
  <dcterms:created xsi:type="dcterms:W3CDTF">2015-09-28T19:52:00Z</dcterms:created>
  <dcterms:modified xsi:type="dcterms:W3CDTF">2021-07-01T12:26:42Z</dcterms:modified>
</cp:coreProperties>
</file>